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7"/>
    <p:sldId id="257" r:id="rId38"/>
    <p:sldId id="258" r:id="rId39"/>
    <p:sldId id="259" r:id="rId40"/>
    <p:sldId id="260" r:id="rId41"/>
    <p:sldId id="261" r:id="rId42"/>
    <p:sldId id="262" r:id="rId43"/>
    <p:sldId id="263" r:id="rId44"/>
    <p:sldId id="264" r:id="rId4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harset="1" panose="02000000000000000000"/>
      <p:regular r:id="rId10"/>
    </p:embeddedFont>
    <p:embeddedFont>
      <p:font typeface="Roboto Bold" charset="1" panose="02000000000000000000"/>
      <p:regular r:id="rId11"/>
    </p:embeddedFont>
    <p:embeddedFont>
      <p:font typeface="Roboto Italics" charset="1" panose="02000000000000000000"/>
      <p:regular r:id="rId12"/>
    </p:embeddedFont>
    <p:embeddedFont>
      <p:font typeface="Roboto Bold Italics" charset="1" panose="02000000000000000000"/>
      <p:regular r:id="rId13"/>
    </p:embeddedFont>
    <p:embeddedFont>
      <p:font typeface="Poppins Bold" charset="1" panose="02000000000000000000"/>
      <p:regular r:id="rId14"/>
    </p:embeddedFont>
    <p:embeddedFont>
      <p:font typeface="Open Sans" charset="1" panose="020B0606030504020204"/>
      <p:regular r:id="rId15"/>
    </p:embeddedFont>
    <p:embeddedFont>
      <p:font typeface="Open Sans Bold" charset="1" panose="020B0806030504020204"/>
      <p:regular r:id="rId16"/>
    </p:embeddedFont>
    <p:embeddedFont>
      <p:font typeface="Open Sans Italics" charset="1" panose="020B0606030504020204"/>
      <p:regular r:id="rId17"/>
    </p:embeddedFont>
    <p:embeddedFont>
      <p:font typeface="Open Sans Bold Italics" charset="1" panose="020B0806030504020204"/>
      <p:regular r:id="rId18"/>
    </p:embeddedFont>
    <p:embeddedFont>
      <p:font typeface="Open Sauce SemiBold" charset="1" panose="00000700000000000000"/>
      <p:regular r:id="rId19"/>
    </p:embeddedFont>
    <p:embeddedFont>
      <p:font typeface="Open Sauce SemiBold Bold" charset="1" panose="00000A00000000000000"/>
      <p:regular r:id="rId20"/>
    </p:embeddedFont>
    <p:embeddedFont>
      <p:font typeface="Open Sauce SemiBold Italics" charset="1" panose="00000700000000000000"/>
      <p:regular r:id="rId21"/>
    </p:embeddedFont>
    <p:embeddedFont>
      <p:font typeface="Open Sauce SemiBold Bold Italics" charset="1" panose="00000A00000000000000"/>
      <p:regular r:id="rId22"/>
    </p:embeddedFont>
    <p:embeddedFont>
      <p:font typeface="Poppins ExtraBold" charset="1" panose="00000900000000000000"/>
      <p:regular r:id="rId23"/>
    </p:embeddedFont>
    <p:embeddedFont>
      <p:font typeface="Poppins ExtraBold Bold" charset="1" panose="00000A00000000000000"/>
      <p:regular r:id="rId24"/>
    </p:embeddedFont>
    <p:embeddedFont>
      <p:font typeface="Poppins ExtraBold Italics" charset="1" panose="00000900000000000000"/>
      <p:regular r:id="rId25"/>
    </p:embeddedFont>
    <p:embeddedFont>
      <p:font typeface="Poppins ExtraBold Bold Italics" charset="1" panose="00000A00000000000000"/>
      <p:regular r:id="rId26"/>
    </p:embeddedFont>
    <p:embeddedFont>
      <p:font typeface="Poppins" charset="1" panose="00000500000000000000"/>
      <p:regular r:id="rId27"/>
    </p:embeddedFont>
    <p:embeddedFont>
      <p:font typeface="Poppins Bold" charset="1" panose="00000800000000000000"/>
      <p:regular r:id="rId28"/>
    </p:embeddedFont>
    <p:embeddedFont>
      <p:font typeface="Poppins Italics" charset="1" panose="00000500000000000000"/>
      <p:regular r:id="rId29"/>
    </p:embeddedFont>
    <p:embeddedFont>
      <p:font typeface="Poppins Bold Italics" charset="1" panose="00000800000000000000"/>
      <p:regular r:id="rId30"/>
    </p:embeddedFont>
    <p:embeddedFont>
      <p:font typeface="Garet" charset="1" panose="00000000000000000000"/>
      <p:regular r:id="rId31"/>
    </p:embeddedFont>
    <p:embeddedFont>
      <p:font typeface="Garet Bold" charset="1" panose="00000000000000000000"/>
      <p:regular r:id="rId32"/>
    </p:embeddedFont>
    <p:embeddedFont>
      <p:font typeface="Canva Sans" charset="1" panose="020B0503030501040103"/>
      <p:regular r:id="rId33"/>
    </p:embeddedFont>
    <p:embeddedFont>
      <p:font typeface="Canva Sans Bold" charset="1" panose="020B0803030501040103"/>
      <p:regular r:id="rId34"/>
    </p:embeddedFont>
    <p:embeddedFont>
      <p:font typeface="Canva Sans Italics" charset="1" panose="020B0503030501040103"/>
      <p:regular r:id="rId35"/>
    </p:embeddedFont>
    <p:embeddedFont>
      <p:font typeface="Canva Sans Bold Italics" charset="1" panose="020B0803030501040103"/>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slides/slide1.xml" Type="http://schemas.openxmlformats.org/officeDocument/2006/relationships/slide"/><Relationship Id="rId38" Target="slides/slide2.xml" Type="http://schemas.openxmlformats.org/officeDocument/2006/relationships/slide"/><Relationship Id="rId39" Target="slides/slide3.xml" Type="http://schemas.openxmlformats.org/officeDocument/2006/relationships/slide"/><Relationship Id="rId4" Target="theme/theme1.xml" Type="http://schemas.openxmlformats.org/officeDocument/2006/relationships/theme"/><Relationship Id="rId40" Target="slides/slide4.xml" Type="http://schemas.openxmlformats.org/officeDocument/2006/relationships/slide"/><Relationship Id="rId41" Target="slides/slide5.xml" Type="http://schemas.openxmlformats.org/officeDocument/2006/relationships/slide"/><Relationship Id="rId42" Target="slides/slide6.xml" Type="http://schemas.openxmlformats.org/officeDocument/2006/relationships/slide"/><Relationship Id="rId43" Target="slides/slide7.xml" Type="http://schemas.openxmlformats.org/officeDocument/2006/relationships/slide"/><Relationship Id="rId44" Target="slides/slide8.xml" Type="http://schemas.openxmlformats.org/officeDocument/2006/relationships/slide"/><Relationship Id="rId45" Target="slides/slide9.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30.jpe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jpeg" Type="http://schemas.openxmlformats.org/officeDocument/2006/relationships/image"/><Relationship Id="rId5" Target="../media/image9.jpe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4.png" Type="http://schemas.openxmlformats.org/officeDocument/2006/relationships/image"/><Relationship Id="rId11" Target="../media/image15.svg" Type="http://schemas.openxmlformats.org/officeDocument/2006/relationships/image"/><Relationship Id="rId12" Target="../media/image16.png" Type="http://schemas.openxmlformats.org/officeDocument/2006/relationships/image"/><Relationship Id="rId13" Target="../media/image17.svg" Type="http://schemas.openxmlformats.org/officeDocument/2006/relationships/image"/><Relationship Id="rId14" Target="../media/image18.png" Type="http://schemas.openxmlformats.org/officeDocument/2006/relationships/image"/><Relationship Id="rId15" Target="../media/image19.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2.png" Type="http://schemas.openxmlformats.org/officeDocument/2006/relationships/image"/><Relationship Id="rId9" Target="../media/image13.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26.png" Type="http://schemas.openxmlformats.org/officeDocument/2006/relationships/image"/><Relationship Id="rId11" Target="../media/image27.svg" Type="http://schemas.openxmlformats.org/officeDocument/2006/relationships/image"/><Relationship Id="rId12" Target="../media/image28.png" Type="http://schemas.openxmlformats.org/officeDocument/2006/relationships/image"/><Relationship Id="rId13" Target="../media/image29.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2.png" Type="http://schemas.openxmlformats.org/officeDocument/2006/relationships/image"/><Relationship Id="rId7" Target="../media/image23.svg" Type="http://schemas.openxmlformats.org/officeDocument/2006/relationships/image"/><Relationship Id="rId8" Target="../media/image24.png" Type="http://schemas.openxmlformats.org/officeDocument/2006/relationships/image"/><Relationship Id="rId9" Target="../media/image25.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0.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581" r="0" b="7581"/>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2618527" y="-1745836"/>
            <a:ext cx="6304087" cy="6304087"/>
          </a:xfrm>
          <a:prstGeom prst="rect">
            <a:avLst/>
          </a:prstGeom>
        </p:spPr>
      </p:pic>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2915273" y="5804957"/>
            <a:ext cx="2284867" cy="2284867"/>
          </a:xfrm>
          <a:prstGeom prst="rect">
            <a:avLst/>
          </a:prstGeom>
        </p:spPr>
      </p:pic>
      <p:sp>
        <p:nvSpPr>
          <p:cNvPr name="TextBox 5" id="5"/>
          <p:cNvSpPr txBox="true"/>
          <p:nvPr/>
        </p:nvSpPr>
        <p:spPr>
          <a:xfrm rot="0">
            <a:off x="2009140" y="3393029"/>
            <a:ext cx="8507318" cy="1590465"/>
          </a:xfrm>
          <a:prstGeom prst="rect">
            <a:avLst/>
          </a:prstGeom>
        </p:spPr>
        <p:txBody>
          <a:bodyPr anchor="t" rtlCol="false" tIns="0" lIns="0" bIns="0" rIns="0">
            <a:spAutoFit/>
          </a:bodyPr>
          <a:lstStyle/>
          <a:p>
            <a:pPr>
              <a:lnSpc>
                <a:spcPts val="12257"/>
              </a:lnSpc>
              <a:spcBef>
                <a:spcPct val="0"/>
              </a:spcBef>
            </a:pPr>
            <a:r>
              <a:rPr lang="en-US" sz="8755">
                <a:solidFill>
                  <a:srgbClr val="FFFFFF"/>
                </a:solidFill>
                <a:latin typeface="Poppins"/>
              </a:rPr>
              <a:t>Data Analysis </a:t>
            </a:r>
          </a:p>
        </p:txBody>
      </p:sp>
      <p:sp>
        <p:nvSpPr>
          <p:cNvPr name="TextBox 6" id="6"/>
          <p:cNvSpPr txBox="true"/>
          <p:nvPr/>
        </p:nvSpPr>
        <p:spPr>
          <a:xfrm rot="0">
            <a:off x="2009140" y="4668318"/>
            <a:ext cx="8507318" cy="1961236"/>
          </a:xfrm>
          <a:prstGeom prst="rect">
            <a:avLst/>
          </a:prstGeom>
        </p:spPr>
        <p:txBody>
          <a:bodyPr anchor="t" rtlCol="false" tIns="0" lIns="0" bIns="0" rIns="0">
            <a:spAutoFit/>
          </a:bodyPr>
          <a:lstStyle/>
          <a:p>
            <a:pPr>
              <a:lnSpc>
                <a:spcPts val="15275"/>
              </a:lnSpc>
              <a:spcBef>
                <a:spcPct val="0"/>
              </a:spcBef>
            </a:pPr>
            <a:r>
              <a:rPr lang="en-US" sz="10910">
                <a:solidFill>
                  <a:srgbClr val="FFFFFF"/>
                </a:solidFill>
                <a:latin typeface="Poppins ExtraBold"/>
              </a:rPr>
              <a:t>Crossfit</a:t>
            </a:r>
          </a:p>
        </p:txBody>
      </p:sp>
      <p:pic>
        <p:nvPicPr>
          <p:cNvPr name="Picture 7" id="7"/>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028700" y="1028700"/>
            <a:ext cx="546184" cy="546184"/>
          </a:xfrm>
          <a:prstGeom prst="rect">
            <a:avLst/>
          </a:prstGeom>
        </p:spPr>
      </p:pic>
      <p:pic>
        <p:nvPicPr>
          <p:cNvPr name="Picture 8" id="8"/>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205735" y="1178928"/>
            <a:ext cx="192115" cy="245728"/>
          </a:xfrm>
          <a:prstGeom prst="rect">
            <a:avLst/>
          </a:prstGeom>
        </p:spPr>
      </p:pic>
      <p:sp>
        <p:nvSpPr>
          <p:cNvPr name="TextBox 9" id="9"/>
          <p:cNvSpPr txBox="true"/>
          <p:nvPr/>
        </p:nvSpPr>
        <p:spPr>
          <a:xfrm rot="0">
            <a:off x="1787373" y="1159878"/>
            <a:ext cx="1737382" cy="407670"/>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Bold"/>
              </a:rPr>
              <a:t>MUHAMMAD UMAIR SALIM</a:t>
            </a:r>
          </a:p>
        </p:txBody>
      </p:sp>
      <p:pic>
        <p:nvPicPr>
          <p:cNvPr name="Picture 10" id="10"/>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1193410" y="4082284"/>
            <a:ext cx="951933" cy="951933"/>
          </a:xfrm>
          <a:prstGeom prst="rect">
            <a:avLst/>
          </a:prstGeom>
        </p:spPr>
      </p:pic>
      <p:sp>
        <p:nvSpPr>
          <p:cNvPr name="TextBox 11" id="11"/>
          <p:cNvSpPr txBox="true"/>
          <p:nvPr/>
        </p:nvSpPr>
        <p:spPr>
          <a:xfrm rot="0">
            <a:off x="2009140" y="6918815"/>
            <a:ext cx="8507318" cy="280670"/>
          </a:xfrm>
          <a:prstGeom prst="rect">
            <a:avLst/>
          </a:prstGeom>
        </p:spPr>
        <p:txBody>
          <a:bodyPr anchor="t" rtlCol="false" tIns="0" lIns="0" bIns="0" rIns="0">
            <a:spAutoFit/>
          </a:bodyPr>
          <a:lstStyle/>
          <a:p>
            <a:pPr>
              <a:lnSpc>
                <a:spcPts val="2379"/>
              </a:lnSpc>
              <a:spcBef>
                <a:spcPct val="0"/>
              </a:spcBef>
            </a:pPr>
            <a:r>
              <a:rPr lang="en-US" sz="1699" spc="1038">
                <a:solidFill>
                  <a:srgbClr val="F66E1A"/>
                </a:solidFill>
                <a:latin typeface="Open Sans"/>
              </a:rPr>
              <a:t>INTERESTING INSIGHTS FOUND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31787" y="5143500"/>
            <a:ext cx="6304087" cy="6304087"/>
          </a:xfrm>
          <a:prstGeom prst="rect">
            <a:avLst/>
          </a:prstGeom>
        </p:spPr>
      </p:pic>
      <p:grpSp>
        <p:nvGrpSpPr>
          <p:cNvPr name="Group 3" id="3"/>
          <p:cNvGrpSpPr>
            <a:grpSpLocks noChangeAspect="true"/>
          </p:cNvGrpSpPr>
          <p:nvPr/>
        </p:nvGrpSpPr>
        <p:grpSpPr>
          <a:xfrm rot="0">
            <a:off x="1787373" y="1992928"/>
            <a:ext cx="6729803" cy="6729776"/>
            <a:chOff x="0" y="0"/>
            <a:chExt cx="6350000" cy="6349975"/>
          </a:xfrm>
        </p:grpSpPr>
        <p:sp>
          <p:nvSpPr>
            <p:cNvPr name="Freeform 4" id="4"/>
            <p:cNvSpPr/>
            <p:nvPr/>
          </p:nvSpPr>
          <p:spPr>
            <a:xfrm flipH="false" flipV="false">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1044" r="-28954" t="0" b="0"/>
              </a:stretch>
            </a:blipFill>
          </p:spPr>
        </p:sp>
      </p:grpSp>
      <p:grpSp>
        <p:nvGrpSpPr>
          <p:cNvPr name="Group 5" id="5"/>
          <p:cNvGrpSpPr/>
          <p:nvPr/>
        </p:nvGrpSpPr>
        <p:grpSpPr>
          <a:xfrm rot="0">
            <a:off x="1028700" y="1028700"/>
            <a:ext cx="852316" cy="546184"/>
            <a:chOff x="0" y="0"/>
            <a:chExt cx="1136422" cy="728246"/>
          </a:xfrm>
        </p:grpSpPr>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0"/>
              <a:ext cx="728246" cy="728246"/>
            </a:xfrm>
            <a:prstGeom prst="rect">
              <a:avLst/>
            </a:prstGeom>
          </p:spPr>
        </p:pic>
        <p:pic>
          <p:nvPicPr>
            <p:cNvPr name="Picture 7" id="7"/>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236046" y="200304"/>
              <a:ext cx="256153" cy="327638"/>
            </a:xfrm>
            <a:prstGeom prst="rect">
              <a:avLst/>
            </a:prstGeom>
          </p:spPr>
        </p:pic>
        <p:sp>
          <p:nvSpPr>
            <p:cNvPr name="TextBox 8" id="8"/>
            <p:cNvSpPr txBox="true"/>
            <p:nvPr/>
          </p:nvSpPr>
          <p:spPr>
            <a:xfrm rot="0">
              <a:off x="886707" y="76256"/>
              <a:ext cx="249714" cy="537634"/>
            </a:xfrm>
            <a:prstGeom prst="rect">
              <a:avLst/>
            </a:prstGeom>
          </p:spPr>
          <p:txBody>
            <a:bodyPr anchor="t" rtlCol="false" tIns="0" lIns="0" bIns="0" rIns="0">
              <a:spAutoFit/>
            </a:bodyPr>
            <a:lstStyle/>
            <a:p>
              <a:pPr>
                <a:lnSpc>
                  <a:spcPts val="3499"/>
                </a:lnSpc>
                <a:spcBef>
                  <a:spcPct val="0"/>
                </a:spcBef>
              </a:pPr>
              <a:r>
                <a:rPr lang="en-US" sz="2499">
                  <a:solidFill>
                    <a:srgbClr val="171616"/>
                  </a:solidFill>
                  <a:latin typeface="Poppins Bold"/>
                </a:rPr>
                <a:t>1</a:t>
              </a:r>
            </a:p>
          </p:txBody>
        </p:sp>
      </p:grpSp>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6907080" y="2262034"/>
            <a:ext cx="951933" cy="951933"/>
          </a:xfrm>
          <a:prstGeom prst="rect">
            <a:avLst/>
          </a:prstGeom>
        </p:spPr>
      </p:pic>
      <p:sp>
        <p:nvSpPr>
          <p:cNvPr name="TextBox 10" id="10"/>
          <p:cNvSpPr txBox="true"/>
          <p:nvPr/>
        </p:nvSpPr>
        <p:spPr>
          <a:xfrm rot="0">
            <a:off x="10004910" y="2195359"/>
            <a:ext cx="6726842" cy="933450"/>
          </a:xfrm>
          <a:prstGeom prst="rect">
            <a:avLst/>
          </a:prstGeom>
        </p:spPr>
        <p:txBody>
          <a:bodyPr anchor="t" rtlCol="false" tIns="0" lIns="0" bIns="0" rIns="0">
            <a:spAutoFit/>
          </a:bodyPr>
          <a:lstStyle/>
          <a:p>
            <a:pPr>
              <a:lnSpc>
                <a:spcPts val="6839"/>
              </a:lnSpc>
            </a:pPr>
            <a:r>
              <a:rPr lang="en-US" sz="5700">
                <a:solidFill>
                  <a:srgbClr val="171616"/>
                </a:solidFill>
                <a:latin typeface="Poppins Bold"/>
              </a:rPr>
              <a:t>Introduction</a:t>
            </a:r>
          </a:p>
        </p:txBody>
      </p:sp>
      <p:sp>
        <p:nvSpPr>
          <p:cNvPr name="TextBox 11" id="11"/>
          <p:cNvSpPr txBox="true"/>
          <p:nvPr/>
        </p:nvSpPr>
        <p:spPr>
          <a:xfrm rot="0">
            <a:off x="10004910" y="3780603"/>
            <a:ext cx="6726842" cy="2052320"/>
          </a:xfrm>
          <a:prstGeom prst="rect">
            <a:avLst/>
          </a:prstGeom>
        </p:spPr>
        <p:txBody>
          <a:bodyPr anchor="t" rtlCol="false" tIns="0" lIns="0" bIns="0" rIns="0">
            <a:spAutoFit/>
          </a:bodyPr>
          <a:lstStyle/>
          <a:p>
            <a:pPr>
              <a:lnSpc>
                <a:spcPts val="2379"/>
              </a:lnSpc>
              <a:spcBef>
                <a:spcPct val="0"/>
              </a:spcBef>
            </a:pPr>
            <a:r>
              <a:rPr lang="en-US" sz="1699">
                <a:solidFill>
                  <a:srgbClr val="171616"/>
                </a:solidFill>
                <a:latin typeface="Open Sans"/>
              </a:rPr>
              <a:t>CrossFit is a fitness regimen that has gained popularity in recent years due to its high-intensity workouts that combine weightlifting, gymnastics, and cardio exercises. CrossFit athletes are individuals who engage in this fitness program and participate in CrossFit competitions to showcase their skills and physical prowess. The CrossFit community is a rapidly growing and diverse group of individuals with varying levels of fitness and training backgrounds.</a:t>
            </a:r>
          </a:p>
        </p:txBody>
      </p:sp>
      <p:sp>
        <p:nvSpPr>
          <p:cNvPr name="TextBox 12" id="12"/>
          <p:cNvSpPr txBox="true"/>
          <p:nvPr/>
        </p:nvSpPr>
        <p:spPr>
          <a:xfrm rot="0">
            <a:off x="10004910" y="6345828"/>
            <a:ext cx="6726842" cy="871220"/>
          </a:xfrm>
          <a:prstGeom prst="rect">
            <a:avLst/>
          </a:prstGeom>
        </p:spPr>
        <p:txBody>
          <a:bodyPr anchor="t" rtlCol="false" tIns="0" lIns="0" bIns="0" rIns="0">
            <a:spAutoFit/>
          </a:bodyPr>
          <a:lstStyle/>
          <a:p>
            <a:pPr>
              <a:lnSpc>
                <a:spcPts val="2379"/>
              </a:lnSpc>
              <a:spcBef>
                <a:spcPct val="0"/>
              </a:spcBef>
            </a:pPr>
            <a:r>
              <a:rPr lang="en-US" sz="1699">
                <a:solidFill>
                  <a:srgbClr val="171616"/>
                </a:solidFill>
                <a:latin typeface="Open Sans"/>
              </a:rPr>
              <a:t>To better understand the characteristics and performance of CrossFit athletes, a comprehensive dataset has been collected from competitions and events around the world. </a:t>
            </a:r>
          </a:p>
        </p:txBody>
      </p:sp>
      <p:sp>
        <p:nvSpPr>
          <p:cNvPr name="TextBox 13" id="13"/>
          <p:cNvSpPr txBox="true"/>
          <p:nvPr/>
        </p:nvSpPr>
        <p:spPr>
          <a:xfrm rot="0">
            <a:off x="10004910" y="7729952"/>
            <a:ext cx="6726842" cy="1757045"/>
          </a:xfrm>
          <a:prstGeom prst="rect">
            <a:avLst/>
          </a:prstGeom>
        </p:spPr>
        <p:txBody>
          <a:bodyPr anchor="t" rtlCol="false" tIns="0" lIns="0" bIns="0" rIns="0">
            <a:spAutoFit/>
          </a:bodyPr>
          <a:lstStyle/>
          <a:p>
            <a:pPr>
              <a:lnSpc>
                <a:spcPts val="2379"/>
              </a:lnSpc>
              <a:spcBef>
                <a:spcPct val="0"/>
              </a:spcBef>
            </a:pPr>
            <a:r>
              <a:rPr lang="en-US" sz="1699">
                <a:solidFill>
                  <a:srgbClr val="171616"/>
                </a:solidFill>
                <a:latin typeface="Open Sans"/>
              </a:rPr>
              <a:t>After conducting a thorough analysis of the available data, we have uncovered a number of compelling insights that we believe will be of great interest and value to our audience. The purpose of this presentation is to provide a concise overview of our findings, as well as to explain how these discoveries can be leveraged to drive meaningful outcomes and improve decision-making.</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3464083" y="0"/>
            <a:ext cx="11359834" cy="5679917"/>
            <a:chOff x="0" y="0"/>
            <a:chExt cx="6662420" cy="3331210"/>
          </a:xfrm>
        </p:grpSpPr>
        <p:sp>
          <p:nvSpPr>
            <p:cNvPr name="Freeform 3" id="3"/>
            <p:cNvSpPr/>
            <p:nvPr/>
          </p:nvSpPr>
          <p:spPr>
            <a:xfrm flipH="false" flipV="false">
              <a:off x="0" y="0"/>
              <a:ext cx="6662420" cy="3331210"/>
            </a:xfrm>
            <a:custGeom>
              <a:avLst/>
              <a:gdLst/>
              <a:ahLst/>
              <a:cxnLst/>
              <a:rect r="r" b="b" t="t" l="l"/>
              <a:pathLst>
                <a:path h="3331210" w="6662420">
                  <a:moveTo>
                    <a:pt x="3331210" y="0"/>
                  </a:moveTo>
                  <a:lnTo>
                    <a:pt x="6662420" y="0"/>
                  </a:lnTo>
                  <a:cubicBezTo>
                    <a:pt x="6662420" y="1840230"/>
                    <a:pt x="5171440" y="3331210"/>
                    <a:pt x="3331210" y="3331210"/>
                  </a:cubicBezTo>
                  <a:cubicBezTo>
                    <a:pt x="1490980" y="3331210"/>
                    <a:pt x="0" y="1840230"/>
                    <a:pt x="0" y="0"/>
                  </a:cubicBezTo>
                  <a:lnTo>
                    <a:pt x="3331210" y="0"/>
                  </a:lnTo>
                  <a:close/>
                </a:path>
              </a:pathLst>
            </a:custGeom>
            <a:blipFill>
              <a:blip r:embed="rId2"/>
              <a:stretch>
                <a:fillRect l="-251" r="-251" t="0" b="0"/>
              </a:stretch>
            </a:blipFill>
          </p:spPr>
        </p:sp>
      </p:gr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465700" y="4284474"/>
            <a:ext cx="15356599" cy="15356599"/>
          </a:xfrm>
          <a:prstGeom prst="rect">
            <a:avLst/>
          </a:prstGeom>
        </p:spPr>
      </p:pic>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4989943" y="4191567"/>
            <a:ext cx="951933" cy="951933"/>
          </a:xfrm>
          <a:prstGeom prst="rect">
            <a:avLst/>
          </a:prstGeom>
        </p:spPr>
      </p:pic>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346124" y="4191567"/>
            <a:ext cx="951933" cy="951933"/>
          </a:xfrm>
          <a:prstGeom prst="rect">
            <a:avLst/>
          </a:prstGeom>
        </p:spPr>
      </p:pic>
      <p:sp>
        <p:nvSpPr>
          <p:cNvPr name="TextBox 7" id="7"/>
          <p:cNvSpPr txBox="true"/>
          <p:nvPr/>
        </p:nvSpPr>
        <p:spPr>
          <a:xfrm rot="0">
            <a:off x="4320237" y="5919513"/>
            <a:ext cx="9647527" cy="904794"/>
          </a:xfrm>
          <a:prstGeom prst="rect">
            <a:avLst/>
          </a:prstGeom>
        </p:spPr>
        <p:txBody>
          <a:bodyPr anchor="t" rtlCol="false" tIns="0" lIns="0" bIns="0" rIns="0">
            <a:spAutoFit/>
          </a:bodyPr>
          <a:lstStyle/>
          <a:p>
            <a:pPr algn="ctr">
              <a:lnSpc>
                <a:spcPts val="6720"/>
              </a:lnSpc>
            </a:pPr>
            <a:r>
              <a:rPr lang="en-US" sz="5600">
                <a:solidFill>
                  <a:srgbClr val="FFFFFF"/>
                </a:solidFill>
                <a:latin typeface="Poppins Bold"/>
              </a:rPr>
              <a:t>About Company</a:t>
            </a:r>
          </a:p>
        </p:txBody>
      </p:sp>
      <p:sp>
        <p:nvSpPr>
          <p:cNvPr name="TextBox 8" id="8"/>
          <p:cNvSpPr txBox="true"/>
          <p:nvPr/>
        </p:nvSpPr>
        <p:spPr>
          <a:xfrm rot="0">
            <a:off x="4579559" y="7091006"/>
            <a:ext cx="9128881" cy="2811780"/>
          </a:xfrm>
          <a:prstGeom prst="rect">
            <a:avLst/>
          </a:prstGeom>
        </p:spPr>
        <p:txBody>
          <a:bodyPr anchor="t" rtlCol="false" tIns="0" lIns="0" bIns="0" rIns="0">
            <a:spAutoFit/>
          </a:bodyPr>
          <a:lstStyle/>
          <a:p>
            <a:pPr algn="ctr">
              <a:lnSpc>
                <a:spcPts val="2519"/>
              </a:lnSpc>
              <a:spcBef>
                <a:spcPct val="0"/>
              </a:spcBef>
            </a:pPr>
            <a:r>
              <a:rPr lang="en-US" sz="1799">
                <a:solidFill>
                  <a:srgbClr val="FFFFFF"/>
                </a:solidFill>
                <a:latin typeface="Open Sans"/>
              </a:rPr>
              <a:t>We are a forward-thinking brand, committed to revolutionizing the fitness industry with our innovative and cutting-edge products. Our aim is to empower individuals to achieve their fitness goals and lead healthier, more active lifestyles, and we do this by offering a diverse range of high-quality fitness equipment designed to meet the needs and preferences of every type of fitness enthusiast. As a newly launched brand, we are excited to expand our reach and bring our products to even more customers. With our passion for fitness and commitment to excellence, we are poised to become a major player in the fitness equipment industry and make a positive impact on the lives of individuals worldwide.</a:t>
            </a:r>
          </a:p>
        </p:txBody>
      </p:sp>
      <p:pic>
        <p:nvPicPr>
          <p:cNvPr name="Picture 9" id="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028700" y="1028700"/>
            <a:ext cx="546184" cy="546184"/>
          </a:xfrm>
          <a:prstGeom prst="rect">
            <a:avLst/>
          </a:prstGeom>
        </p:spPr>
      </p:pic>
      <p:pic>
        <p:nvPicPr>
          <p:cNvPr name="Picture 10" id="10"/>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205735" y="1178928"/>
            <a:ext cx="192115" cy="245728"/>
          </a:xfrm>
          <a:prstGeom prst="rect">
            <a:avLst/>
          </a:prstGeom>
        </p:spPr>
      </p:pic>
      <p:sp>
        <p:nvSpPr>
          <p:cNvPr name="TextBox 11" id="11"/>
          <p:cNvSpPr txBox="true"/>
          <p:nvPr/>
        </p:nvSpPr>
        <p:spPr>
          <a:xfrm rot="0">
            <a:off x="1693731" y="1076367"/>
            <a:ext cx="187286" cy="412751"/>
          </a:xfrm>
          <a:prstGeom prst="rect">
            <a:avLst/>
          </a:prstGeom>
        </p:spPr>
        <p:txBody>
          <a:bodyPr anchor="t" rtlCol="false" tIns="0" lIns="0" bIns="0" rIns="0">
            <a:spAutoFit/>
          </a:bodyPr>
          <a:lstStyle/>
          <a:p>
            <a:pPr>
              <a:lnSpc>
                <a:spcPts val="3499"/>
              </a:lnSpc>
              <a:spcBef>
                <a:spcPct val="0"/>
              </a:spcBef>
            </a:pPr>
            <a:r>
              <a:rPr lang="en-US" sz="2499">
                <a:solidFill>
                  <a:srgbClr val="171616"/>
                </a:solidFill>
                <a:latin typeface="Poppins Bold"/>
              </a:rPr>
              <a:t>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9272101" y="-3152044"/>
            <a:ext cx="6304087" cy="6304087"/>
          </a:xfrm>
          <a:prstGeom prst="rect">
            <a:avLst/>
          </a:prstGeom>
        </p:spPr>
      </p:pic>
      <p:grpSp>
        <p:nvGrpSpPr>
          <p:cNvPr name="Group 3" id="3"/>
          <p:cNvGrpSpPr>
            <a:grpSpLocks noChangeAspect="true"/>
          </p:cNvGrpSpPr>
          <p:nvPr/>
        </p:nvGrpSpPr>
        <p:grpSpPr>
          <a:xfrm rot="0">
            <a:off x="7663936" y="1028700"/>
            <a:ext cx="4567887" cy="4567887"/>
            <a:chOff x="0" y="0"/>
            <a:chExt cx="6350000" cy="6350000"/>
          </a:xfrm>
        </p:grpSpPr>
        <p:sp>
          <p:nvSpPr>
            <p:cNvPr name="Freeform 4" id="4"/>
            <p:cNvSpPr/>
            <p:nvPr/>
          </p:nvSpPr>
          <p:spPr>
            <a:xfrm flipH="false" flipV="false">
              <a:off x="0" y="0"/>
              <a:ext cx="6350000" cy="6351270"/>
            </a:xfrm>
            <a:custGeom>
              <a:avLst/>
              <a:gdLst/>
              <a:ahLst/>
              <a:cxnLst/>
              <a:rect r="r" b="b" t="t" l="l"/>
              <a:pathLst>
                <a:path h="6351270" w="635000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4"/>
              <a:stretch>
                <a:fillRect l="-25033" r="-25033" t="0" b="0"/>
              </a:stretch>
            </a:blipFill>
          </p:spPr>
        </p:sp>
      </p:grpSp>
      <p:grpSp>
        <p:nvGrpSpPr>
          <p:cNvPr name="Group 5" id="5"/>
          <p:cNvGrpSpPr>
            <a:grpSpLocks noChangeAspect="true"/>
          </p:cNvGrpSpPr>
          <p:nvPr/>
        </p:nvGrpSpPr>
        <p:grpSpPr>
          <a:xfrm rot="0">
            <a:off x="12691413" y="1028700"/>
            <a:ext cx="4567887" cy="4567887"/>
            <a:chOff x="0" y="0"/>
            <a:chExt cx="6350000" cy="6350000"/>
          </a:xfrm>
        </p:grpSpPr>
        <p:sp>
          <p:nvSpPr>
            <p:cNvPr name="Freeform 6" id="6"/>
            <p:cNvSpPr/>
            <p:nvPr/>
          </p:nvSpPr>
          <p:spPr>
            <a:xfrm flipH="false" flipV="false">
              <a:off x="0" y="0"/>
              <a:ext cx="6350000" cy="6351270"/>
            </a:xfrm>
            <a:custGeom>
              <a:avLst/>
              <a:gdLst/>
              <a:ahLst/>
              <a:cxnLst/>
              <a:rect r="r" b="b" t="t" l="l"/>
              <a:pathLst>
                <a:path h="6351270" w="635000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5"/>
              <a:stretch>
                <a:fillRect l="-25066" r="-25066" t="0" b="0"/>
              </a:stretch>
            </a:blipFill>
          </p:spPr>
        </p:sp>
      </p:grpSp>
      <p:sp>
        <p:nvSpPr>
          <p:cNvPr name="TextBox 7" id="7"/>
          <p:cNvSpPr txBox="true"/>
          <p:nvPr/>
        </p:nvSpPr>
        <p:spPr>
          <a:xfrm rot="0">
            <a:off x="1787373" y="7467990"/>
            <a:ext cx="3018500" cy="816610"/>
          </a:xfrm>
          <a:prstGeom prst="rect">
            <a:avLst/>
          </a:prstGeom>
        </p:spPr>
        <p:txBody>
          <a:bodyPr anchor="t" rtlCol="false" tIns="0" lIns="0" bIns="0" rIns="0">
            <a:spAutoFit/>
          </a:bodyPr>
          <a:lstStyle/>
          <a:p>
            <a:pPr>
              <a:lnSpc>
                <a:spcPts val="2239"/>
              </a:lnSpc>
              <a:spcBef>
                <a:spcPct val="0"/>
              </a:spcBef>
            </a:pPr>
            <a:r>
              <a:rPr lang="en-US" sz="1599">
                <a:solidFill>
                  <a:srgbClr val="171616"/>
                </a:solidFill>
                <a:latin typeface="Open Sans"/>
              </a:rPr>
              <a:t>Exploring fast growing female fitness market and uncovering new untouched regions</a:t>
            </a:r>
          </a:p>
        </p:txBody>
      </p:sp>
      <p:sp>
        <p:nvSpPr>
          <p:cNvPr name="TextBox 8" id="8"/>
          <p:cNvSpPr txBox="true"/>
          <p:nvPr/>
        </p:nvSpPr>
        <p:spPr>
          <a:xfrm rot="0">
            <a:off x="1787373" y="6835265"/>
            <a:ext cx="3216331" cy="358775"/>
          </a:xfrm>
          <a:prstGeom prst="rect">
            <a:avLst/>
          </a:prstGeom>
        </p:spPr>
        <p:txBody>
          <a:bodyPr anchor="t" rtlCol="false" tIns="0" lIns="0" bIns="0" rIns="0">
            <a:spAutoFit/>
          </a:bodyPr>
          <a:lstStyle/>
          <a:p>
            <a:pPr>
              <a:lnSpc>
                <a:spcPts val="2799"/>
              </a:lnSpc>
              <a:spcBef>
                <a:spcPct val="0"/>
              </a:spcBef>
            </a:pPr>
            <a:r>
              <a:rPr lang="en-US" sz="1999">
                <a:solidFill>
                  <a:srgbClr val="F66E1A"/>
                </a:solidFill>
                <a:latin typeface="Poppins Bold"/>
              </a:rPr>
              <a:t>Female Fitness Market</a:t>
            </a:r>
          </a:p>
        </p:txBody>
      </p:sp>
      <p:sp>
        <p:nvSpPr>
          <p:cNvPr name="TextBox 9" id="9"/>
          <p:cNvSpPr txBox="true"/>
          <p:nvPr/>
        </p:nvSpPr>
        <p:spPr>
          <a:xfrm rot="0">
            <a:off x="5755102" y="7467990"/>
            <a:ext cx="2988559" cy="1092835"/>
          </a:xfrm>
          <a:prstGeom prst="rect">
            <a:avLst/>
          </a:prstGeom>
        </p:spPr>
        <p:txBody>
          <a:bodyPr anchor="t" rtlCol="false" tIns="0" lIns="0" bIns="0" rIns="0">
            <a:spAutoFit/>
          </a:bodyPr>
          <a:lstStyle/>
          <a:p>
            <a:pPr>
              <a:lnSpc>
                <a:spcPts val="2239"/>
              </a:lnSpc>
              <a:spcBef>
                <a:spcPct val="0"/>
              </a:spcBef>
            </a:pPr>
            <a:r>
              <a:rPr lang="en-US" sz="1599">
                <a:solidFill>
                  <a:srgbClr val="171616"/>
                </a:solidFill>
                <a:latin typeface="Open Sans"/>
              </a:rPr>
              <a:t>Drawing insights about the weight lifting enthusiasm and how can we target this already congested market.</a:t>
            </a:r>
          </a:p>
        </p:txBody>
      </p:sp>
      <p:sp>
        <p:nvSpPr>
          <p:cNvPr name="TextBox 10" id="10"/>
          <p:cNvSpPr txBox="true"/>
          <p:nvPr/>
        </p:nvSpPr>
        <p:spPr>
          <a:xfrm rot="0">
            <a:off x="5755102" y="6835265"/>
            <a:ext cx="3216331" cy="358775"/>
          </a:xfrm>
          <a:prstGeom prst="rect">
            <a:avLst/>
          </a:prstGeom>
        </p:spPr>
        <p:txBody>
          <a:bodyPr anchor="t" rtlCol="false" tIns="0" lIns="0" bIns="0" rIns="0">
            <a:spAutoFit/>
          </a:bodyPr>
          <a:lstStyle/>
          <a:p>
            <a:pPr>
              <a:lnSpc>
                <a:spcPts val="2799"/>
              </a:lnSpc>
              <a:spcBef>
                <a:spcPct val="0"/>
              </a:spcBef>
            </a:pPr>
            <a:r>
              <a:rPr lang="en-US" sz="1999">
                <a:solidFill>
                  <a:srgbClr val="F66E1A"/>
                </a:solidFill>
                <a:latin typeface="Poppins Bold"/>
              </a:rPr>
              <a:t>Weight Lifting Market</a:t>
            </a:r>
          </a:p>
        </p:txBody>
      </p:sp>
      <p:sp>
        <p:nvSpPr>
          <p:cNvPr name="TextBox 11" id="11"/>
          <p:cNvSpPr txBox="true"/>
          <p:nvPr/>
        </p:nvSpPr>
        <p:spPr>
          <a:xfrm rot="0">
            <a:off x="9722831" y="7467990"/>
            <a:ext cx="3216331" cy="1369060"/>
          </a:xfrm>
          <a:prstGeom prst="rect">
            <a:avLst/>
          </a:prstGeom>
        </p:spPr>
        <p:txBody>
          <a:bodyPr anchor="t" rtlCol="false" tIns="0" lIns="0" bIns="0" rIns="0">
            <a:spAutoFit/>
          </a:bodyPr>
          <a:lstStyle/>
          <a:p>
            <a:pPr>
              <a:lnSpc>
                <a:spcPts val="2239"/>
              </a:lnSpc>
              <a:spcBef>
                <a:spcPct val="0"/>
              </a:spcBef>
            </a:pPr>
            <a:r>
              <a:rPr lang="en-US" sz="1599">
                <a:solidFill>
                  <a:srgbClr val="171616"/>
                </a:solidFill>
                <a:latin typeface="Open Sans"/>
              </a:rPr>
              <a:t>Sponsoring new fitness centers can be a fast way of growing your fitness equipment business. Exploring regions where this can be an opportunity</a:t>
            </a:r>
          </a:p>
        </p:txBody>
      </p:sp>
      <p:sp>
        <p:nvSpPr>
          <p:cNvPr name="TextBox 12" id="12"/>
          <p:cNvSpPr txBox="true"/>
          <p:nvPr/>
        </p:nvSpPr>
        <p:spPr>
          <a:xfrm rot="0">
            <a:off x="9722831" y="6835265"/>
            <a:ext cx="3216331" cy="358775"/>
          </a:xfrm>
          <a:prstGeom prst="rect">
            <a:avLst/>
          </a:prstGeom>
        </p:spPr>
        <p:txBody>
          <a:bodyPr anchor="t" rtlCol="false" tIns="0" lIns="0" bIns="0" rIns="0">
            <a:spAutoFit/>
          </a:bodyPr>
          <a:lstStyle/>
          <a:p>
            <a:pPr>
              <a:lnSpc>
                <a:spcPts val="2799"/>
              </a:lnSpc>
              <a:spcBef>
                <a:spcPct val="0"/>
              </a:spcBef>
            </a:pPr>
            <a:r>
              <a:rPr lang="en-US" sz="1999">
                <a:solidFill>
                  <a:srgbClr val="F66E1A"/>
                </a:solidFill>
                <a:latin typeface="Poppins Bold"/>
              </a:rPr>
              <a:t>Fitness Center Market</a:t>
            </a:r>
          </a:p>
        </p:txBody>
      </p:sp>
      <p:sp>
        <p:nvSpPr>
          <p:cNvPr name="TextBox 13" id="13"/>
          <p:cNvSpPr txBox="true"/>
          <p:nvPr/>
        </p:nvSpPr>
        <p:spPr>
          <a:xfrm rot="0">
            <a:off x="13690560" y="7467990"/>
            <a:ext cx="2985528" cy="1645285"/>
          </a:xfrm>
          <a:prstGeom prst="rect">
            <a:avLst/>
          </a:prstGeom>
        </p:spPr>
        <p:txBody>
          <a:bodyPr anchor="t" rtlCol="false" tIns="0" lIns="0" bIns="0" rIns="0">
            <a:spAutoFit/>
          </a:bodyPr>
          <a:lstStyle/>
          <a:p>
            <a:pPr>
              <a:lnSpc>
                <a:spcPts val="2239"/>
              </a:lnSpc>
              <a:spcBef>
                <a:spcPct val="0"/>
              </a:spcBef>
            </a:pPr>
            <a:r>
              <a:rPr lang="en-US" sz="1599">
                <a:solidFill>
                  <a:srgbClr val="171616"/>
                </a:solidFill>
                <a:latin typeface="Open Sans"/>
              </a:rPr>
              <a:t>Cardio market is not just a market for fitness equipment but also a very good place to sell health related items. We will be identifying new regions for this market</a:t>
            </a:r>
          </a:p>
        </p:txBody>
      </p:sp>
      <p:sp>
        <p:nvSpPr>
          <p:cNvPr name="TextBox 14" id="14"/>
          <p:cNvSpPr txBox="true"/>
          <p:nvPr/>
        </p:nvSpPr>
        <p:spPr>
          <a:xfrm rot="0">
            <a:off x="13690560" y="6835265"/>
            <a:ext cx="3216331" cy="358775"/>
          </a:xfrm>
          <a:prstGeom prst="rect">
            <a:avLst/>
          </a:prstGeom>
        </p:spPr>
        <p:txBody>
          <a:bodyPr anchor="t" rtlCol="false" tIns="0" lIns="0" bIns="0" rIns="0">
            <a:spAutoFit/>
          </a:bodyPr>
          <a:lstStyle/>
          <a:p>
            <a:pPr>
              <a:lnSpc>
                <a:spcPts val="2799"/>
              </a:lnSpc>
              <a:spcBef>
                <a:spcPct val="0"/>
              </a:spcBef>
            </a:pPr>
            <a:r>
              <a:rPr lang="en-US" sz="1999">
                <a:solidFill>
                  <a:srgbClr val="F66E1A"/>
                </a:solidFill>
                <a:latin typeface="Poppins Bold"/>
              </a:rPr>
              <a:t>Cardio market</a:t>
            </a:r>
          </a:p>
        </p:txBody>
      </p:sp>
      <p:pic>
        <p:nvPicPr>
          <p:cNvPr name="Picture 15" id="1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187969" y="3851482"/>
            <a:ext cx="951933" cy="951933"/>
          </a:xfrm>
          <a:prstGeom prst="rect">
            <a:avLst/>
          </a:prstGeom>
        </p:spPr>
      </p:pic>
      <p:pic>
        <p:nvPicPr>
          <p:cNvPr name="Picture 16" id="1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783333" y="3851482"/>
            <a:ext cx="951933" cy="951933"/>
          </a:xfrm>
          <a:prstGeom prst="rect">
            <a:avLst/>
          </a:prstGeom>
        </p:spPr>
      </p:pic>
      <p:sp>
        <p:nvSpPr>
          <p:cNvPr name="TextBox 17" id="17"/>
          <p:cNvSpPr txBox="true"/>
          <p:nvPr/>
        </p:nvSpPr>
        <p:spPr>
          <a:xfrm rot="0">
            <a:off x="1787373" y="3794332"/>
            <a:ext cx="5090895" cy="1752600"/>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Our Target Future</a:t>
            </a:r>
          </a:p>
        </p:txBody>
      </p:sp>
      <p:pic>
        <p:nvPicPr>
          <p:cNvPr name="Picture 18" id="18"/>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546184" cy="546184"/>
          </a:xfrm>
          <a:prstGeom prst="rect">
            <a:avLst/>
          </a:prstGeom>
        </p:spPr>
      </p:pic>
      <p:pic>
        <p:nvPicPr>
          <p:cNvPr name="Picture 19" id="19"/>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205735" y="1178928"/>
            <a:ext cx="192115" cy="245728"/>
          </a:xfrm>
          <a:prstGeom prst="rect">
            <a:avLst/>
          </a:prstGeom>
        </p:spPr>
      </p:pic>
      <p:sp>
        <p:nvSpPr>
          <p:cNvPr name="TextBox 20" id="20"/>
          <p:cNvSpPr txBox="true"/>
          <p:nvPr/>
        </p:nvSpPr>
        <p:spPr>
          <a:xfrm rot="0">
            <a:off x="1693731" y="1076367"/>
            <a:ext cx="187286" cy="412751"/>
          </a:xfrm>
          <a:prstGeom prst="rect">
            <a:avLst/>
          </a:prstGeom>
        </p:spPr>
        <p:txBody>
          <a:bodyPr anchor="t" rtlCol="false" tIns="0" lIns="0" bIns="0" rIns="0">
            <a:spAutoFit/>
          </a:bodyPr>
          <a:lstStyle/>
          <a:p>
            <a:pPr>
              <a:lnSpc>
                <a:spcPts val="3499"/>
              </a:lnSpc>
              <a:spcBef>
                <a:spcPct val="0"/>
              </a:spcBef>
            </a:pPr>
            <a:r>
              <a:rPr lang="en-US" sz="2499">
                <a:solidFill>
                  <a:srgbClr val="171616"/>
                </a:solidFill>
                <a:latin typeface="Poppins Bold"/>
              </a:rPr>
              <a:t>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546184" cy="54618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05735" y="1178928"/>
            <a:ext cx="192115" cy="245728"/>
          </a:xfrm>
          <a:prstGeom prst="rect">
            <a:avLst/>
          </a:prstGeom>
        </p:spPr>
      </p:pic>
      <p:sp>
        <p:nvSpPr>
          <p:cNvPr name="TextBox 4" id="4"/>
          <p:cNvSpPr txBox="true"/>
          <p:nvPr/>
        </p:nvSpPr>
        <p:spPr>
          <a:xfrm rot="0">
            <a:off x="1750638" y="1076367"/>
            <a:ext cx="181438" cy="412751"/>
          </a:xfrm>
          <a:prstGeom prst="rect">
            <a:avLst/>
          </a:prstGeom>
        </p:spPr>
        <p:txBody>
          <a:bodyPr anchor="t" rtlCol="false" tIns="0" lIns="0" bIns="0" rIns="0">
            <a:spAutoFit/>
          </a:bodyPr>
          <a:lstStyle/>
          <a:p>
            <a:pPr>
              <a:lnSpc>
                <a:spcPts val="3499"/>
              </a:lnSpc>
              <a:spcBef>
                <a:spcPct val="0"/>
              </a:spcBef>
            </a:pPr>
            <a:r>
              <a:rPr lang="en-US" sz="2499">
                <a:solidFill>
                  <a:srgbClr val="171616"/>
                </a:solidFill>
                <a:latin typeface="Poppins Bold"/>
              </a:rPr>
              <a:t>4</a:t>
            </a:r>
          </a:p>
        </p:txBody>
      </p:sp>
      <p:sp>
        <p:nvSpPr>
          <p:cNvPr name="TextBox 5" id="5"/>
          <p:cNvSpPr txBox="true"/>
          <p:nvPr/>
        </p:nvSpPr>
        <p:spPr>
          <a:xfrm rot="0">
            <a:off x="11114720" y="2221759"/>
            <a:ext cx="5730766" cy="1752600"/>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Female Fitness Market</a:t>
            </a:r>
          </a:p>
        </p:txBody>
      </p:sp>
      <p:sp>
        <p:nvSpPr>
          <p:cNvPr name="TextBox 6" id="6"/>
          <p:cNvSpPr txBox="true"/>
          <p:nvPr/>
        </p:nvSpPr>
        <p:spPr>
          <a:xfrm rot="0">
            <a:off x="11114720" y="4622839"/>
            <a:ext cx="5514451" cy="3754755"/>
          </a:xfrm>
          <a:prstGeom prst="rect">
            <a:avLst/>
          </a:prstGeom>
        </p:spPr>
        <p:txBody>
          <a:bodyPr anchor="t" rtlCol="false" tIns="0" lIns="0" bIns="0" rIns="0">
            <a:spAutoFit/>
          </a:bodyPr>
          <a:lstStyle/>
          <a:p>
            <a:pPr>
              <a:lnSpc>
                <a:spcPts val="2519"/>
              </a:lnSpc>
              <a:spcBef>
                <a:spcPct val="0"/>
              </a:spcBef>
            </a:pPr>
            <a:r>
              <a:rPr lang="en-US" sz="1799">
                <a:solidFill>
                  <a:srgbClr val="171616"/>
                </a:solidFill>
                <a:latin typeface="Open Sans"/>
              </a:rPr>
              <a:t>It's fascinating to observe that the three regions that boast the highest participation rates among women in fitness activities, in descending order, are none other than Canada East, Southern California, and Mid-Atlantic. By targeting our female fitness equipment sales efforts towards these regions, we stand to gain the greatest traction among this highly engaged demographic. With this strategic focus, we can expect to witness a surge in demand for our fitness products, as we cater to the needs and preferences of these passionate fitness enthusiasts.</a:t>
            </a:r>
          </a:p>
        </p:txBody>
      </p:sp>
      <p:pic>
        <p:nvPicPr>
          <p:cNvPr name="Picture 7" id="7"/>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140772" y="2799669"/>
            <a:ext cx="1499902" cy="5030158"/>
          </a:xfrm>
          <a:prstGeom prst="rect">
            <a:avLst/>
          </a:prstGeom>
        </p:spPr>
      </p:pic>
      <p:pic>
        <p:nvPicPr>
          <p:cNvPr name="Picture 8" id="8"/>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5768295" y="3126634"/>
            <a:ext cx="2744955" cy="4703193"/>
          </a:xfrm>
          <a:prstGeom prst="rect">
            <a:avLst/>
          </a:prstGeom>
        </p:spPr>
      </p:pic>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722880" y="7782699"/>
            <a:ext cx="6304087" cy="6304087"/>
          </a:xfrm>
          <a:prstGeom prst="rect">
            <a:avLst/>
          </a:prstGeom>
        </p:spPr>
      </p:pic>
      <p:pic>
        <p:nvPicPr>
          <p:cNvPr name="Picture 10" id="10"/>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4309301" y="3722445"/>
            <a:ext cx="3085558" cy="4089294"/>
          </a:xfrm>
          <a:prstGeom prst="rect">
            <a:avLst/>
          </a:prstGeom>
        </p:spPr>
      </p:pic>
      <p:pic>
        <p:nvPicPr>
          <p:cNvPr name="Picture 11" id="11"/>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0">
            <a:off x="3392652" y="5209707"/>
            <a:ext cx="2505788" cy="2620120"/>
          </a:xfrm>
          <a:prstGeom prst="rect">
            <a:avLst/>
          </a:prstGeom>
        </p:spPr>
      </p:pic>
      <p:pic>
        <p:nvPicPr>
          <p:cNvPr name="Picture 12" id="12"/>
          <p:cNvPicPr>
            <a:picLocks noChangeAspect="true"/>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l="0" t="0" r="0" b="0"/>
          <a:stretch>
            <a:fillRect/>
          </a:stretch>
        </p:blipFill>
        <p:spPr>
          <a:xfrm flipH="false" flipV="false" rot="0">
            <a:off x="1968811" y="5787551"/>
            <a:ext cx="2847681" cy="2042276"/>
          </a:xfrm>
          <a:prstGeom prst="rect">
            <a:avLst/>
          </a:prstGeom>
        </p:spPr>
      </p:pic>
      <p:sp>
        <p:nvSpPr>
          <p:cNvPr name="AutoShape 13" id="13"/>
          <p:cNvSpPr/>
          <p:nvPr/>
        </p:nvSpPr>
        <p:spPr>
          <a:xfrm rot="-13200">
            <a:off x="1574992" y="7795471"/>
            <a:ext cx="7741169" cy="0"/>
          </a:xfrm>
          <a:prstGeom prst="line">
            <a:avLst/>
          </a:prstGeom>
          <a:ln cap="flat" w="66675">
            <a:solidFill>
              <a:srgbClr val="B976F4"/>
            </a:solidFill>
            <a:prstDash val="solid"/>
            <a:headEnd type="none" len="sm" w="sm"/>
            <a:tailEnd type="none" len="sm" w="sm"/>
          </a:ln>
        </p:spPr>
      </p:sp>
      <p:grpSp>
        <p:nvGrpSpPr>
          <p:cNvPr name="Group 14" id="14"/>
          <p:cNvGrpSpPr/>
          <p:nvPr/>
        </p:nvGrpSpPr>
        <p:grpSpPr>
          <a:xfrm rot="0">
            <a:off x="1641461" y="8142798"/>
            <a:ext cx="399793" cy="399793"/>
            <a:chOff x="0" y="0"/>
            <a:chExt cx="6350000" cy="6350000"/>
          </a:xfrm>
        </p:grpSpPr>
        <p:sp>
          <p:nvSpPr>
            <p:cNvPr name="Freeform 15" id="15"/>
            <p:cNvSpPr/>
            <p:nvPr/>
          </p:nvSpPr>
          <p:spPr>
            <a:xfrm flipH="false" flipV="false">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ECECE"/>
            </a:solidFill>
          </p:spPr>
        </p:sp>
      </p:grpSp>
      <p:sp>
        <p:nvSpPr>
          <p:cNvPr name="TextBox 16" id="16"/>
          <p:cNvSpPr txBox="true"/>
          <p:nvPr/>
        </p:nvSpPr>
        <p:spPr>
          <a:xfrm rot="0">
            <a:off x="2113154" y="8226162"/>
            <a:ext cx="1096575" cy="214016"/>
          </a:xfrm>
          <a:prstGeom prst="rect">
            <a:avLst/>
          </a:prstGeom>
        </p:spPr>
        <p:txBody>
          <a:bodyPr anchor="t" rtlCol="false" tIns="0" lIns="0" bIns="0" rIns="0">
            <a:spAutoFit/>
          </a:bodyPr>
          <a:lstStyle/>
          <a:p>
            <a:pPr marL="0" indent="0" lvl="0">
              <a:lnSpc>
                <a:spcPts val="1853"/>
              </a:lnSpc>
              <a:spcBef>
                <a:spcPct val="0"/>
              </a:spcBef>
            </a:pPr>
            <a:r>
              <a:rPr lang="en-US" sz="1324">
                <a:solidFill>
                  <a:srgbClr val="737373"/>
                </a:solidFill>
                <a:latin typeface="Garet"/>
              </a:rPr>
              <a:t>Asia</a:t>
            </a:r>
          </a:p>
        </p:txBody>
      </p:sp>
      <p:sp>
        <p:nvSpPr>
          <p:cNvPr name="TextBox 17" id="17"/>
          <p:cNvSpPr txBox="true"/>
          <p:nvPr/>
        </p:nvSpPr>
        <p:spPr>
          <a:xfrm rot="0">
            <a:off x="2296077" y="5286173"/>
            <a:ext cx="1096575" cy="313365"/>
          </a:xfrm>
          <a:prstGeom prst="rect">
            <a:avLst/>
          </a:prstGeom>
        </p:spPr>
        <p:txBody>
          <a:bodyPr anchor="t" rtlCol="false" tIns="0" lIns="0" bIns="0" rIns="0">
            <a:spAutoFit/>
          </a:bodyPr>
          <a:lstStyle/>
          <a:p>
            <a:pPr algn="ctr" marL="0" indent="0" lvl="0">
              <a:lnSpc>
                <a:spcPts val="2677"/>
              </a:lnSpc>
              <a:spcBef>
                <a:spcPct val="0"/>
              </a:spcBef>
            </a:pPr>
            <a:r>
              <a:rPr lang="en-US" sz="1912">
                <a:solidFill>
                  <a:srgbClr val="737373"/>
                </a:solidFill>
                <a:latin typeface="Garet"/>
              </a:rPr>
              <a:t>15 %</a:t>
            </a:r>
          </a:p>
        </p:txBody>
      </p:sp>
      <p:sp>
        <p:nvSpPr>
          <p:cNvPr name="TextBox 18" id="18"/>
          <p:cNvSpPr txBox="true"/>
          <p:nvPr/>
        </p:nvSpPr>
        <p:spPr>
          <a:xfrm rot="0">
            <a:off x="3409625" y="4678703"/>
            <a:ext cx="1294193" cy="313365"/>
          </a:xfrm>
          <a:prstGeom prst="rect">
            <a:avLst/>
          </a:prstGeom>
        </p:spPr>
        <p:txBody>
          <a:bodyPr anchor="t" rtlCol="false" tIns="0" lIns="0" bIns="0" rIns="0">
            <a:spAutoFit/>
          </a:bodyPr>
          <a:lstStyle/>
          <a:p>
            <a:pPr algn="ctr" marL="0" indent="0" lvl="0">
              <a:lnSpc>
                <a:spcPts val="2677"/>
              </a:lnSpc>
              <a:spcBef>
                <a:spcPct val="0"/>
              </a:spcBef>
            </a:pPr>
            <a:r>
              <a:rPr lang="en-US" sz="1912">
                <a:solidFill>
                  <a:srgbClr val="737373"/>
                </a:solidFill>
                <a:latin typeface="Garet"/>
              </a:rPr>
              <a:t>16 %</a:t>
            </a:r>
          </a:p>
        </p:txBody>
      </p:sp>
      <p:sp>
        <p:nvSpPr>
          <p:cNvPr name="TextBox 19" id="19"/>
          <p:cNvSpPr txBox="true"/>
          <p:nvPr/>
        </p:nvSpPr>
        <p:spPr>
          <a:xfrm rot="0">
            <a:off x="4505347" y="3193047"/>
            <a:ext cx="1494090" cy="313365"/>
          </a:xfrm>
          <a:prstGeom prst="rect">
            <a:avLst/>
          </a:prstGeom>
        </p:spPr>
        <p:txBody>
          <a:bodyPr anchor="t" rtlCol="false" tIns="0" lIns="0" bIns="0" rIns="0">
            <a:spAutoFit/>
          </a:bodyPr>
          <a:lstStyle/>
          <a:p>
            <a:pPr algn="ctr" marL="0" indent="0" lvl="0">
              <a:lnSpc>
                <a:spcPts val="2677"/>
              </a:lnSpc>
              <a:spcBef>
                <a:spcPct val="0"/>
              </a:spcBef>
            </a:pPr>
            <a:r>
              <a:rPr lang="en-US" sz="1912">
                <a:solidFill>
                  <a:srgbClr val="737373"/>
                </a:solidFill>
                <a:latin typeface="Garet"/>
              </a:rPr>
              <a:t>19 %</a:t>
            </a:r>
          </a:p>
        </p:txBody>
      </p:sp>
      <p:sp>
        <p:nvSpPr>
          <p:cNvPr name="TextBox 20" id="20"/>
          <p:cNvSpPr txBox="true"/>
          <p:nvPr/>
        </p:nvSpPr>
        <p:spPr>
          <a:xfrm rot="0">
            <a:off x="5768295" y="2628700"/>
            <a:ext cx="1395422" cy="313365"/>
          </a:xfrm>
          <a:prstGeom prst="rect">
            <a:avLst/>
          </a:prstGeom>
        </p:spPr>
        <p:txBody>
          <a:bodyPr anchor="t" rtlCol="false" tIns="0" lIns="0" bIns="0" rIns="0">
            <a:spAutoFit/>
          </a:bodyPr>
          <a:lstStyle/>
          <a:p>
            <a:pPr algn="ctr" marL="0" indent="0" lvl="0">
              <a:lnSpc>
                <a:spcPts val="2677"/>
              </a:lnSpc>
              <a:spcBef>
                <a:spcPct val="0"/>
              </a:spcBef>
            </a:pPr>
            <a:r>
              <a:rPr lang="en-US" sz="1912">
                <a:solidFill>
                  <a:srgbClr val="737373"/>
                </a:solidFill>
                <a:latin typeface="Garet"/>
              </a:rPr>
              <a:t>20 %</a:t>
            </a:r>
          </a:p>
        </p:txBody>
      </p:sp>
      <p:sp>
        <p:nvSpPr>
          <p:cNvPr name="TextBox 21" id="21"/>
          <p:cNvSpPr txBox="true"/>
          <p:nvPr/>
        </p:nvSpPr>
        <p:spPr>
          <a:xfrm rot="0">
            <a:off x="7342436" y="2250334"/>
            <a:ext cx="1096575" cy="313365"/>
          </a:xfrm>
          <a:prstGeom prst="rect">
            <a:avLst/>
          </a:prstGeom>
        </p:spPr>
        <p:txBody>
          <a:bodyPr anchor="t" rtlCol="false" tIns="0" lIns="0" bIns="0" rIns="0">
            <a:spAutoFit/>
          </a:bodyPr>
          <a:lstStyle/>
          <a:p>
            <a:pPr algn="ctr" marL="0" indent="0" lvl="0">
              <a:lnSpc>
                <a:spcPts val="2677"/>
              </a:lnSpc>
              <a:spcBef>
                <a:spcPct val="0"/>
              </a:spcBef>
            </a:pPr>
            <a:r>
              <a:rPr lang="en-US" sz="1912">
                <a:solidFill>
                  <a:srgbClr val="737373"/>
                </a:solidFill>
                <a:latin typeface="Garet"/>
              </a:rPr>
              <a:t>20.2 %</a:t>
            </a:r>
          </a:p>
        </p:txBody>
      </p:sp>
      <p:grpSp>
        <p:nvGrpSpPr>
          <p:cNvPr name="Group 22" id="22"/>
          <p:cNvGrpSpPr/>
          <p:nvPr/>
        </p:nvGrpSpPr>
        <p:grpSpPr>
          <a:xfrm rot="0">
            <a:off x="3009832" y="8142798"/>
            <a:ext cx="399793" cy="399793"/>
            <a:chOff x="0" y="0"/>
            <a:chExt cx="6350000" cy="6350000"/>
          </a:xfrm>
        </p:grpSpPr>
        <p:sp>
          <p:nvSpPr>
            <p:cNvPr name="Freeform 23" id="23"/>
            <p:cNvSpPr/>
            <p:nvPr/>
          </p:nvSpPr>
          <p:spPr>
            <a:xfrm flipH="false" flipV="false">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4C6DB"/>
            </a:solidFill>
          </p:spPr>
        </p:sp>
      </p:grpSp>
      <p:sp>
        <p:nvSpPr>
          <p:cNvPr name="TextBox 24" id="24"/>
          <p:cNvSpPr txBox="true"/>
          <p:nvPr/>
        </p:nvSpPr>
        <p:spPr>
          <a:xfrm rot="0">
            <a:off x="3508576" y="8192358"/>
            <a:ext cx="1096575" cy="442616"/>
          </a:xfrm>
          <a:prstGeom prst="rect">
            <a:avLst/>
          </a:prstGeom>
        </p:spPr>
        <p:txBody>
          <a:bodyPr anchor="t" rtlCol="false" tIns="0" lIns="0" bIns="0" rIns="0">
            <a:spAutoFit/>
          </a:bodyPr>
          <a:lstStyle/>
          <a:p>
            <a:pPr marL="0" indent="0" lvl="0">
              <a:lnSpc>
                <a:spcPts val="1853"/>
              </a:lnSpc>
              <a:spcBef>
                <a:spcPct val="0"/>
              </a:spcBef>
            </a:pPr>
            <a:r>
              <a:rPr lang="en-US" sz="1324">
                <a:solidFill>
                  <a:srgbClr val="737373"/>
                </a:solidFill>
                <a:latin typeface="Garet"/>
              </a:rPr>
              <a:t>North central</a:t>
            </a:r>
          </a:p>
        </p:txBody>
      </p:sp>
      <p:sp>
        <p:nvSpPr>
          <p:cNvPr name="TextBox 25" id="25"/>
          <p:cNvSpPr txBox="true"/>
          <p:nvPr/>
        </p:nvSpPr>
        <p:spPr>
          <a:xfrm rot="0">
            <a:off x="4932290" y="8217907"/>
            <a:ext cx="1266114" cy="214016"/>
          </a:xfrm>
          <a:prstGeom prst="rect">
            <a:avLst/>
          </a:prstGeom>
        </p:spPr>
        <p:txBody>
          <a:bodyPr anchor="t" rtlCol="false" tIns="0" lIns="0" bIns="0" rIns="0">
            <a:spAutoFit/>
          </a:bodyPr>
          <a:lstStyle/>
          <a:p>
            <a:pPr marL="0" indent="0" lvl="0">
              <a:lnSpc>
                <a:spcPts val="1853"/>
              </a:lnSpc>
              <a:spcBef>
                <a:spcPct val="0"/>
              </a:spcBef>
            </a:pPr>
            <a:r>
              <a:rPr lang="en-US" sz="1324">
                <a:solidFill>
                  <a:srgbClr val="737373"/>
                </a:solidFill>
                <a:latin typeface="Garet"/>
              </a:rPr>
              <a:t>Mid-Atlanctic</a:t>
            </a:r>
          </a:p>
        </p:txBody>
      </p:sp>
      <p:grpSp>
        <p:nvGrpSpPr>
          <p:cNvPr name="Group 26" id="26"/>
          <p:cNvGrpSpPr/>
          <p:nvPr/>
        </p:nvGrpSpPr>
        <p:grpSpPr>
          <a:xfrm rot="0">
            <a:off x="4503922" y="8142798"/>
            <a:ext cx="399793" cy="399793"/>
            <a:chOff x="0" y="0"/>
            <a:chExt cx="6350000" cy="6350000"/>
          </a:xfrm>
        </p:grpSpPr>
        <p:sp>
          <p:nvSpPr>
            <p:cNvPr name="Freeform 27" id="27"/>
            <p:cNvSpPr/>
            <p:nvPr/>
          </p:nvSpPr>
          <p:spPr>
            <a:xfrm flipH="false" flipV="false">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ED271"/>
            </a:solidFill>
          </p:spPr>
        </p:sp>
      </p:grpSp>
      <p:sp>
        <p:nvSpPr>
          <p:cNvPr name="TextBox 28" id="28"/>
          <p:cNvSpPr txBox="true"/>
          <p:nvPr/>
        </p:nvSpPr>
        <p:spPr>
          <a:xfrm rot="0">
            <a:off x="6624375" y="8186619"/>
            <a:ext cx="1096575" cy="442616"/>
          </a:xfrm>
          <a:prstGeom prst="rect">
            <a:avLst/>
          </a:prstGeom>
        </p:spPr>
        <p:txBody>
          <a:bodyPr anchor="t" rtlCol="false" tIns="0" lIns="0" bIns="0" rIns="0">
            <a:spAutoFit/>
          </a:bodyPr>
          <a:lstStyle/>
          <a:p>
            <a:pPr marL="0" indent="0" lvl="0">
              <a:lnSpc>
                <a:spcPts val="1853"/>
              </a:lnSpc>
              <a:spcBef>
                <a:spcPct val="0"/>
              </a:spcBef>
            </a:pPr>
            <a:r>
              <a:rPr lang="en-US" sz="1324">
                <a:solidFill>
                  <a:srgbClr val="737373"/>
                </a:solidFill>
                <a:latin typeface="Garet"/>
              </a:rPr>
              <a:t>Southern California</a:t>
            </a:r>
          </a:p>
        </p:txBody>
      </p:sp>
      <p:grpSp>
        <p:nvGrpSpPr>
          <p:cNvPr name="Group 29" id="29"/>
          <p:cNvGrpSpPr/>
          <p:nvPr/>
        </p:nvGrpSpPr>
        <p:grpSpPr>
          <a:xfrm rot="0">
            <a:off x="6198404" y="8142798"/>
            <a:ext cx="399793" cy="399793"/>
            <a:chOff x="0" y="0"/>
            <a:chExt cx="6350000" cy="6350000"/>
          </a:xfrm>
        </p:grpSpPr>
        <p:sp>
          <p:nvSpPr>
            <p:cNvPr name="Freeform 30" id="30"/>
            <p:cNvSpPr/>
            <p:nvPr/>
          </p:nvSpPr>
          <p:spPr>
            <a:xfrm flipH="false" flipV="false">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77591"/>
            </a:solidFill>
          </p:spPr>
        </p:sp>
      </p:grpSp>
      <p:sp>
        <p:nvSpPr>
          <p:cNvPr name="TextBox 31" id="31"/>
          <p:cNvSpPr txBox="true"/>
          <p:nvPr/>
        </p:nvSpPr>
        <p:spPr>
          <a:xfrm rot="0">
            <a:off x="8219693" y="8192264"/>
            <a:ext cx="1096575" cy="214016"/>
          </a:xfrm>
          <a:prstGeom prst="rect">
            <a:avLst/>
          </a:prstGeom>
        </p:spPr>
        <p:txBody>
          <a:bodyPr anchor="t" rtlCol="false" tIns="0" lIns="0" bIns="0" rIns="0">
            <a:spAutoFit/>
          </a:bodyPr>
          <a:lstStyle/>
          <a:p>
            <a:pPr marL="0" indent="0" lvl="0">
              <a:lnSpc>
                <a:spcPts val="1853"/>
              </a:lnSpc>
              <a:spcBef>
                <a:spcPct val="0"/>
              </a:spcBef>
            </a:pPr>
            <a:r>
              <a:rPr lang="en-US" sz="1324">
                <a:solidFill>
                  <a:srgbClr val="737373"/>
                </a:solidFill>
                <a:latin typeface="Garet"/>
              </a:rPr>
              <a:t>Canada East</a:t>
            </a:r>
          </a:p>
        </p:txBody>
      </p:sp>
      <p:grpSp>
        <p:nvGrpSpPr>
          <p:cNvPr name="Group 32" id="32"/>
          <p:cNvGrpSpPr/>
          <p:nvPr/>
        </p:nvGrpSpPr>
        <p:grpSpPr>
          <a:xfrm rot="0">
            <a:off x="7720949" y="8142798"/>
            <a:ext cx="399793" cy="399793"/>
            <a:chOff x="0" y="0"/>
            <a:chExt cx="6350000" cy="6350000"/>
          </a:xfrm>
        </p:grpSpPr>
        <p:sp>
          <p:nvSpPr>
            <p:cNvPr name="Freeform 33" id="33"/>
            <p:cNvSpPr/>
            <p:nvPr/>
          </p:nvSpPr>
          <p:spPr>
            <a:xfrm flipH="false" flipV="false">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991FA"/>
            </a:solidFill>
          </p:spPr>
        </p:sp>
      </p:grpSp>
      <p:sp>
        <p:nvSpPr>
          <p:cNvPr name="TextBox 34" id="34"/>
          <p:cNvSpPr txBox="true"/>
          <p:nvPr/>
        </p:nvSpPr>
        <p:spPr>
          <a:xfrm rot="0">
            <a:off x="3281829" y="1357981"/>
            <a:ext cx="4327494" cy="778754"/>
          </a:xfrm>
          <a:prstGeom prst="rect">
            <a:avLst/>
          </a:prstGeom>
        </p:spPr>
        <p:txBody>
          <a:bodyPr anchor="t" rtlCol="false" tIns="0" lIns="0" bIns="0" rIns="0">
            <a:spAutoFit/>
          </a:bodyPr>
          <a:lstStyle/>
          <a:p>
            <a:pPr algn="ctr">
              <a:lnSpc>
                <a:spcPts val="4620"/>
              </a:lnSpc>
            </a:pPr>
            <a:r>
              <a:rPr lang="en-US" sz="3300">
                <a:solidFill>
                  <a:srgbClr val="8042D2"/>
                </a:solidFill>
                <a:latin typeface="Canva Sans Bold"/>
              </a:rPr>
              <a:t>Female Participation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546184" cy="54618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05735" y="1178928"/>
            <a:ext cx="192115" cy="245728"/>
          </a:xfrm>
          <a:prstGeom prst="rect">
            <a:avLst/>
          </a:prstGeom>
        </p:spPr>
      </p:pic>
      <p:sp>
        <p:nvSpPr>
          <p:cNvPr name="TextBox 4" id="4"/>
          <p:cNvSpPr txBox="true"/>
          <p:nvPr/>
        </p:nvSpPr>
        <p:spPr>
          <a:xfrm rot="0">
            <a:off x="1750638" y="1076367"/>
            <a:ext cx="181438" cy="412751"/>
          </a:xfrm>
          <a:prstGeom prst="rect">
            <a:avLst/>
          </a:prstGeom>
        </p:spPr>
        <p:txBody>
          <a:bodyPr anchor="t" rtlCol="false" tIns="0" lIns="0" bIns="0" rIns="0">
            <a:spAutoFit/>
          </a:bodyPr>
          <a:lstStyle/>
          <a:p>
            <a:pPr>
              <a:lnSpc>
                <a:spcPts val="3499"/>
              </a:lnSpc>
              <a:spcBef>
                <a:spcPct val="0"/>
              </a:spcBef>
            </a:pPr>
            <a:r>
              <a:rPr lang="en-US" sz="2499">
                <a:solidFill>
                  <a:srgbClr val="171616"/>
                </a:solidFill>
                <a:latin typeface="Poppins Bold"/>
              </a:rPr>
              <a:t>5</a:t>
            </a:r>
          </a:p>
        </p:txBody>
      </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3352315" y="-2123344"/>
            <a:ext cx="6304087" cy="6304087"/>
          </a:xfrm>
          <a:prstGeom prst="rect">
            <a:avLst/>
          </a:prstGeom>
        </p:spPr>
      </p:pic>
      <p:sp>
        <p:nvSpPr>
          <p:cNvPr name="TextBox 6" id="6"/>
          <p:cNvSpPr txBox="true"/>
          <p:nvPr/>
        </p:nvSpPr>
        <p:spPr>
          <a:xfrm rot="0">
            <a:off x="11114720" y="2631449"/>
            <a:ext cx="5730766" cy="1752600"/>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Weight Lifting Market</a:t>
            </a:r>
          </a:p>
        </p:txBody>
      </p:sp>
      <p:sp>
        <p:nvSpPr>
          <p:cNvPr name="TextBox 7" id="7"/>
          <p:cNvSpPr txBox="true"/>
          <p:nvPr/>
        </p:nvSpPr>
        <p:spPr>
          <a:xfrm rot="0">
            <a:off x="11114720" y="4622839"/>
            <a:ext cx="5888168" cy="3754595"/>
          </a:xfrm>
          <a:prstGeom prst="rect">
            <a:avLst/>
          </a:prstGeom>
        </p:spPr>
        <p:txBody>
          <a:bodyPr anchor="t" rtlCol="false" tIns="0" lIns="0" bIns="0" rIns="0">
            <a:spAutoFit/>
          </a:bodyPr>
          <a:lstStyle/>
          <a:p>
            <a:pPr>
              <a:lnSpc>
                <a:spcPts val="2528"/>
              </a:lnSpc>
              <a:spcBef>
                <a:spcPct val="0"/>
              </a:spcBef>
            </a:pPr>
            <a:r>
              <a:rPr lang="en-US" sz="1806">
                <a:solidFill>
                  <a:srgbClr val="171616"/>
                </a:solidFill>
                <a:latin typeface="Open Sans"/>
              </a:rPr>
              <a:t> It turns out that individuals who neglect their diet are the ones who lift the most weights! With this in mind, we can adjust our marketing strategy for weight lifting equipment by honing in on the group of athletes who don't prioritize their dietary habits. By targeting this specific segment of the market, we can effectively showcase our products' ability to enhance their lifting performance, despite their dietary shortcomings. This is a unique opportunity to tap into an untapped market, and we're confident that our tailored marketing approach will resonate with this group, ultimately resulting in greater sales and brand loyalty.</a:t>
            </a:r>
          </a:p>
        </p:txBody>
      </p:sp>
      <p:pic>
        <p:nvPicPr>
          <p:cNvPr name="Picture 8" id="8"/>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189973" y="3632548"/>
            <a:ext cx="8376372" cy="8736764"/>
          </a:xfrm>
          <a:prstGeom prst="rect">
            <a:avLst/>
          </a:prstGeom>
        </p:spPr>
      </p:pic>
      <p:sp>
        <p:nvSpPr>
          <p:cNvPr name="TextBox 9" id="9"/>
          <p:cNvSpPr txBox="true"/>
          <p:nvPr/>
        </p:nvSpPr>
        <p:spPr>
          <a:xfrm rot="2700000">
            <a:off x="1639509" y="3860102"/>
            <a:ext cx="10454731" cy="2506178"/>
          </a:xfrm>
          <a:prstGeom prst="rect">
            <a:avLst/>
          </a:prstGeom>
        </p:spPr>
        <p:txBody>
          <a:bodyPr anchor="t" rtlCol="false" tIns="0" lIns="0" bIns="0" rIns="0">
            <a:spAutoFit/>
          </a:bodyPr>
          <a:lstStyle/>
          <a:p>
            <a:pPr algn="ctr">
              <a:lnSpc>
                <a:spcPts val="6720"/>
              </a:lnSpc>
            </a:pPr>
            <a:r>
              <a:rPr lang="en-US" sz="4800">
                <a:solidFill>
                  <a:srgbClr val="002D70"/>
                </a:solidFill>
                <a:latin typeface="Canva Sans Bold"/>
              </a:rPr>
              <a:t>Weight Lifted According to Diet Plan</a:t>
            </a:r>
          </a:p>
        </p:txBody>
      </p:sp>
      <p:sp>
        <p:nvSpPr>
          <p:cNvPr name="TextBox 10" id="10"/>
          <p:cNvSpPr txBox="true"/>
          <p:nvPr/>
        </p:nvSpPr>
        <p:spPr>
          <a:xfrm rot="5400000">
            <a:off x="-509572" y="5885330"/>
            <a:ext cx="2837035" cy="580390"/>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Bold"/>
              </a:rPr>
              <a:t>No Diet</a:t>
            </a:r>
          </a:p>
        </p:txBody>
      </p:sp>
      <p:sp>
        <p:nvSpPr>
          <p:cNvPr name="TextBox 11" id="11"/>
          <p:cNvSpPr txBox="true"/>
          <p:nvPr/>
        </p:nvSpPr>
        <p:spPr>
          <a:xfrm rot="5400000">
            <a:off x="173470" y="7077378"/>
            <a:ext cx="2837035" cy="580390"/>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Bold"/>
              </a:rPr>
              <a:t>Strict Diet</a:t>
            </a:r>
          </a:p>
        </p:txBody>
      </p:sp>
      <p:sp>
        <p:nvSpPr>
          <p:cNvPr name="TextBox 12" id="12"/>
          <p:cNvSpPr txBox="true"/>
          <p:nvPr/>
        </p:nvSpPr>
        <p:spPr>
          <a:xfrm rot="5400000">
            <a:off x="803753" y="8087238"/>
            <a:ext cx="2837035" cy="580390"/>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Bold"/>
              </a:rPr>
              <a:t>Normal Diet</a:t>
            </a:r>
          </a:p>
        </p:txBody>
      </p:sp>
      <p:sp>
        <p:nvSpPr>
          <p:cNvPr name="TextBox 13" id="13"/>
          <p:cNvSpPr txBox="true"/>
          <p:nvPr/>
        </p:nvSpPr>
        <p:spPr>
          <a:xfrm rot="5400000">
            <a:off x="1431768" y="9089288"/>
            <a:ext cx="2837035" cy="580390"/>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Bold"/>
              </a:rPr>
              <a:t>Other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546184" cy="54618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05735" y="1178928"/>
            <a:ext cx="192115" cy="245728"/>
          </a:xfrm>
          <a:prstGeom prst="rect">
            <a:avLst/>
          </a:prstGeom>
        </p:spPr>
      </p:pic>
      <p:sp>
        <p:nvSpPr>
          <p:cNvPr name="TextBox 4" id="4"/>
          <p:cNvSpPr txBox="true"/>
          <p:nvPr/>
        </p:nvSpPr>
        <p:spPr>
          <a:xfrm rot="0">
            <a:off x="1750638" y="1076367"/>
            <a:ext cx="181438" cy="412751"/>
          </a:xfrm>
          <a:prstGeom prst="rect">
            <a:avLst/>
          </a:prstGeom>
        </p:spPr>
        <p:txBody>
          <a:bodyPr anchor="t" rtlCol="false" tIns="0" lIns="0" bIns="0" rIns="0">
            <a:spAutoFit/>
          </a:bodyPr>
          <a:lstStyle/>
          <a:p>
            <a:pPr>
              <a:lnSpc>
                <a:spcPts val="3499"/>
              </a:lnSpc>
              <a:spcBef>
                <a:spcPct val="0"/>
              </a:spcBef>
            </a:pPr>
            <a:r>
              <a:rPr lang="en-US" sz="2499">
                <a:solidFill>
                  <a:srgbClr val="171616"/>
                </a:solidFill>
                <a:latin typeface="Poppins Bold"/>
              </a:rPr>
              <a:t>6</a:t>
            </a:r>
          </a:p>
        </p:txBody>
      </p:sp>
      <p:sp>
        <p:nvSpPr>
          <p:cNvPr name="TextBox 5" id="5"/>
          <p:cNvSpPr txBox="true"/>
          <p:nvPr/>
        </p:nvSpPr>
        <p:spPr>
          <a:xfrm rot="0">
            <a:off x="11114720" y="2221759"/>
            <a:ext cx="5730766" cy="1752600"/>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Fitness Center Market</a:t>
            </a:r>
          </a:p>
        </p:txBody>
      </p:sp>
      <p:sp>
        <p:nvSpPr>
          <p:cNvPr name="TextBox 6" id="6"/>
          <p:cNvSpPr txBox="true"/>
          <p:nvPr/>
        </p:nvSpPr>
        <p:spPr>
          <a:xfrm rot="0">
            <a:off x="11114720" y="4257383"/>
            <a:ext cx="5514451" cy="4657090"/>
          </a:xfrm>
          <a:prstGeom prst="rect">
            <a:avLst/>
          </a:prstGeom>
        </p:spPr>
        <p:txBody>
          <a:bodyPr anchor="t" rtlCol="false" tIns="0" lIns="0" bIns="0" rIns="0">
            <a:spAutoFit/>
          </a:bodyPr>
          <a:lstStyle/>
          <a:p>
            <a:pPr>
              <a:lnSpc>
                <a:spcPts val="2659"/>
              </a:lnSpc>
              <a:spcBef>
                <a:spcPct val="0"/>
              </a:spcBef>
            </a:pPr>
            <a:r>
              <a:rPr lang="en-US" sz="1899">
                <a:solidFill>
                  <a:srgbClr val="171616"/>
                </a:solidFill>
                <a:latin typeface="Open Sans"/>
              </a:rPr>
              <a:t>It's intriguing to note that despite the fact that athletes in Africa have demonstrated a remarkable ability to lift heavy weights, indicating a clear passion for sports and fitness, there are actually very few fitness centers in the region. This represents a significant untapped market for fitness centers and presents a unique opportunity for increased sales of fitness equipment. With this newfound understanding of the market, we can leverage our products and services to help meet the growing demand for fitness facilities in Africa, empowering individuals to achieve their fitness goals and creating a healthier, more active community in the process.</a:t>
            </a:r>
          </a:p>
        </p:txBody>
      </p:sp>
      <p:pic>
        <p:nvPicPr>
          <p:cNvPr name="Picture 7" id="7"/>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722880" y="7782699"/>
            <a:ext cx="6304087" cy="6304087"/>
          </a:xfrm>
          <a:prstGeom prst="rect">
            <a:avLst/>
          </a:prstGeom>
        </p:spPr>
      </p:pic>
      <p:grpSp>
        <p:nvGrpSpPr>
          <p:cNvPr name="Group 8" id="8"/>
          <p:cNvGrpSpPr/>
          <p:nvPr/>
        </p:nvGrpSpPr>
        <p:grpSpPr>
          <a:xfrm rot="-10800000">
            <a:off x="3129136" y="569390"/>
            <a:ext cx="727077" cy="7069845"/>
            <a:chOff x="0" y="0"/>
            <a:chExt cx="2354580" cy="22895130"/>
          </a:xfrm>
        </p:grpSpPr>
        <p:sp>
          <p:nvSpPr>
            <p:cNvPr name="Freeform 9" id="9"/>
            <p:cNvSpPr/>
            <p:nvPr/>
          </p:nvSpPr>
          <p:spPr>
            <a:xfrm flipH="false" flipV="false">
              <a:off x="0" y="0"/>
              <a:ext cx="2353310" cy="22895131"/>
            </a:xfrm>
            <a:custGeom>
              <a:avLst/>
              <a:gdLst/>
              <a:ahLst/>
              <a:cxnLst/>
              <a:rect r="r" b="b" t="t" l="l"/>
              <a:pathLst>
                <a:path h="22895131" w="2353310">
                  <a:moveTo>
                    <a:pt x="784860" y="22827821"/>
                  </a:moveTo>
                  <a:cubicBezTo>
                    <a:pt x="905510" y="22868460"/>
                    <a:pt x="1042670" y="22895131"/>
                    <a:pt x="1177290" y="22895131"/>
                  </a:cubicBezTo>
                  <a:cubicBezTo>
                    <a:pt x="1311910" y="22895131"/>
                    <a:pt x="1441450" y="22872271"/>
                    <a:pt x="1560830" y="22831631"/>
                  </a:cubicBezTo>
                  <a:cubicBezTo>
                    <a:pt x="1563370" y="22830360"/>
                    <a:pt x="1565910" y="22830360"/>
                    <a:pt x="1568450" y="22829090"/>
                  </a:cubicBezTo>
                  <a:cubicBezTo>
                    <a:pt x="2016760" y="22666531"/>
                    <a:pt x="2346960" y="22237271"/>
                    <a:pt x="2353310" y="21674003"/>
                  </a:cubicBezTo>
                  <a:lnTo>
                    <a:pt x="2353310" y="0"/>
                  </a:lnTo>
                  <a:lnTo>
                    <a:pt x="0" y="0"/>
                  </a:lnTo>
                  <a:lnTo>
                    <a:pt x="0" y="21657326"/>
                  </a:lnTo>
                  <a:cubicBezTo>
                    <a:pt x="6350" y="22239810"/>
                    <a:pt x="331470" y="22669071"/>
                    <a:pt x="784860" y="22827821"/>
                  </a:cubicBezTo>
                  <a:close/>
                </a:path>
              </a:pathLst>
            </a:custGeom>
            <a:solidFill>
              <a:srgbClr val="FFF5EC"/>
            </a:solidFill>
          </p:spPr>
        </p:sp>
      </p:grpSp>
      <p:grpSp>
        <p:nvGrpSpPr>
          <p:cNvPr name="Group 10" id="10"/>
          <p:cNvGrpSpPr/>
          <p:nvPr/>
        </p:nvGrpSpPr>
        <p:grpSpPr>
          <a:xfrm rot="-10800000">
            <a:off x="3129136" y="6317349"/>
            <a:ext cx="727077" cy="2068513"/>
            <a:chOff x="0" y="0"/>
            <a:chExt cx="2354580" cy="6698715"/>
          </a:xfrm>
        </p:grpSpPr>
        <p:sp>
          <p:nvSpPr>
            <p:cNvPr name="Freeform 11" id="11"/>
            <p:cNvSpPr/>
            <p:nvPr/>
          </p:nvSpPr>
          <p:spPr>
            <a:xfrm flipH="false" flipV="false">
              <a:off x="0" y="0"/>
              <a:ext cx="2353310" cy="6698715"/>
            </a:xfrm>
            <a:custGeom>
              <a:avLst/>
              <a:gdLst/>
              <a:ahLst/>
              <a:cxnLst/>
              <a:rect r="r" b="b" t="t" l="l"/>
              <a:pathLst>
                <a:path h="6698715" w="2353310">
                  <a:moveTo>
                    <a:pt x="784860" y="6631405"/>
                  </a:moveTo>
                  <a:cubicBezTo>
                    <a:pt x="905510" y="6672045"/>
                    <a:pt x="1042670" y="6698715"/>
                    <a:pt x="1177290" y="6698715"/>
                  </a:cubicBezTo>
                  <a:cubicBezTo>
                    <a:pt x="1311910" y="6698715"/>
                    <a:pt x="1441450" y="6675855"/>
                    <a:pt x="1560830" y="6635215"/>
                  </a:cubicBezTo>
                  <a:cubicBezTo>
                    <a:pt x="1563370" y="6633945"/>
                    <a:pt x="1565910" y="6633945"/>
                    <a:pt x="1568450" y="6632675"/>
                  </a:cubicBezTo>
                  <a:cubicBezTo>
                    <a:pt x="2016760" y="6470115"/>
                    <a:pt x="2346960" y="6040855"/>
                    <a:pt x="2353310" y="5527421"/>
                  </a:cubicBezTo>
                  <a:lnTo>
                    <a:pt x="2353310" y="0"/>
                  </a:lnTo>
                  <a:lnTo>
                    <a:pt x="0" y="0"/>
                  </a:lnTo>
                  <a:lnTo>
                    <a:pt x="0" y="5523205"/>
                  </a:lnTo>
                  <a:cubicBezTo>
                    <a:pt x="6350" y="6043395"/>
                    <a:pt x="331470" y="6472655"/>
                    <a:pt x="784860" y="6631405"/>
                  </a:cubicBezTo>
                  <a:close/>
                </a:path>
              </a:pathLst>
            </a:custGeom>
            <a:solidFill>
              <a:srgbClr val="F8BA85"/>
            </a:solidFill>
          </p:spPr>
        </p:sp>
      </p:grpSp>
      <p:grpSp>
        <p:nvGrpSpPr>
          <p:cNvPr name="Group 12" id="12"/>
          <p:cNvGrpSpPr/>
          <p:nvPr/>
        </p:nvGrpSpPr>
        <p:grpSpPr>
          <a:xfrm rot="-10800000">
            <a:off x="4096028" y="569390"/>
            <a:ext cx="727077" cy="7069845"/>
            <a:chOff x="0" y="0"/>
            <a:chExt cx="2354580" cy="22895130"/>
          </a:xfrm>
        </p:grpSpPr>
        <p:sp>
          <p:nvSpPr>
            <p:cNvPr name="Freeform 13" id="13"/>
            <p:cNvSpPr/>
            <p:nvPr/>
          </p:nvSpPr>
          <p:spPr>
            <a:xfrm flipH="false" flipV="false">
              <a:off x="0" y="0"/>
              <a:ext cx="2353310" cy="22895131"/>
            </a:xfrm>
            <a:custGeom>
              <a:avLst/>
              <a:gdLst/>
              <a:ahLst/>
              <a:cxnLst/>
              <a:rect r="r" b="b" t="t" l="l"/>
              <a:pathLst>
                <a:path h="22895131" w="2353310">
                  <a:moveTo>
                    <a:pt x="784860" y="22827821"/>
                  </a:moveTo>
                  <a:cubicBezTo>
                    <a:pt x="905510" y="22868460"/>
                    <a:pt x="1042670" y="22895131"/>
                    <a:pt x="1177290" y="22895131"/>
                  </a:cubicBezTo>
                  <a:cubicBezTo>
                    <a:pt x="1311910" y="22895131"/>
                    <a:pt x="1441450" y="22872271"/>
                    <a:pt x="1560830" y="22831631"/>
                  </a:cubicBezTo>
                  <a:cubicBezTo>
                    <a:pt x="1563370" y="22830360"/>
                    <a:pt x="1565910" y="22830360"/>
                    <a:pt x="1568450" y="22829090"/>
                  </a:cubicBezTo>
                  <a:cubicBezTo>
                    <a:pt x="2016760" y="22666531"/>
                    <a:pt x="2346960" y="22237271"/>
                    <a:pt x="2353310" y="21674003"/>
                  </a:cubicBezTo>
                  <a:lnTo>
                    <a:pt x="2353310" y="0"/>
                  </a:lnTo>
                  <a:lnTo>
                    <a:pt x="0" y="0"/>
                  </a:lnTo>
                  <a:lnTo>
                    <a:pt x="0" y="21657326"/>
                  </a:lnTo>
                  <a:cubicBezTo>
                    <a:pt x="6350" y="22239810"/>
                    <a:pt x="331470" y="22669071"/>
                    <a:pt x="784860" y="22827821"/>
                  </a:cubicBezTo>
                  <a:close/>
                </a:path>
              </a:pathLst>
            </a:custGeom>
            <a:solidFill>
              <a:srgbClr val="FFF5EC"/>
            </a:solidFill>
          </p:spPr>
        </p:sp>
      </p:grpSp>
      <p:grpSp>
        <p:nvGrpSpPr>
          <p:cNvPr name="Group 14" id="14"/>
          <p:cNvGrpSpPr/>
          <p:nvPr/>
        </p:nvGrpSpPr>
        <p:grpSpPr>
          <a:xfrm rot="-10800000">
            <a:off x="4096028" y="5570722"/>
            <a:ext cx="727077" cy="2815140"/>
            <a:chOff x="0" y="0"/>
            <a:chExt cx="2354580" cy="9116607"/>
          </a:xfrm>
        </p:grpSpPr>
        <p:sp>
          <p:nvSpPr>
            <p:cNvPr name="Freeform 15" id="15"/>
            <p:cNvSpPr/>
            <p:nvPr/>
          </p:nvSpPr>
          <p:spPr>
            <a:xfrm flipH="false" flipV="false">
              <a:off x="0" y="0"/>
              <a:ext cx="2353310" cy="9116607"/>
            </a:xfrm>
            <a:custGeom>
              <a:avLst/>
              <a:gdLst/>
              <a:ahLst/>
              <a:cxnLst/>
              <a:rect r="r" b="b" t="t" l="l"/>
              <a:pathLst>
                <a:path h="9116607" w="2353310">
                  <a:moveTo>
                    <a:pt x="784860" y="9049296"/>
                  </a:moveTo>
                  <a:cubicBezTo>
                    <a:pt x="905510" y="9089937"/>
                    <a:pt x="1042670" y="9116607"/>
                    <a:pt x="1177290" y="9116607"/>
                  </a:cubicBezTo>
                  <a:cubicBezTo>
                    <a:pt x="1311910" y="9116607"/>
                    <a:pt x="1441450" y="9093746"/>
                    <a:pt x="1560830" y="9053107"/>
                  </a:cubicBezTo>
                  <a:cubicBezTo>
                    <a:pt x="1563370" y="9051837"/>
                    <a:pt x="1565910" y="9051837"/>
                    <a:pt x="1568450" y="9050567"/>
                  </a:cubicBezTo>
                  <a:cubicBezTo>
                    <a:pt x="2016760" y="8888007"/>
                    <a:pt x="2346960" y="8458746"/>
                    <a:pt x="2353310" y="7937874"/>
                  </a:cubicBezTo>
                  <a:lnTo>
                    <a:pt x="2353310" y="0"/>
                  </a:lnTo>
                  <a:lnTo>
                    <a:pt x="0" y="0"/>
                  </a:lnTo>
                  <a:lnTo>
                    <a:pt x="0" y="7931797"/>
                  </a:lnTo>
                  <a:cubicBezTo>
                    <a:pt x="6350" y="8461287"/>
                    <a:pt x="331470" y="8890546"/>
                    <a:pt x="784860" y="9049296"/>
                  </a:cubicBezTo>
                  <a:close/>
                </a:path>
              </a:pathLst>
            </a:custGeom>
            <a:solidFill>
              <a:srgbClr val="FA7D75"/>
            </a:solidFill>
          </p:spPr>
        </p:sp>
      </p:grpSp>
      <p:grpSp>
        <p:nvGrpSpPr>
          <p:cNvPr name="Group 16" id="16"/>
          <p:cNvGrpSpPr/>
          <p:nvPr/>
        </p:nvGrpSpPr>
        <p:grpSpPr>
          <a:xfrm rot="-10800000">
            <a:off x="5062921" y="569390"/>
            <a:ext cx="727077" cy="7069845"/>
            <a:chOff x="0" y="0"/>
            <a:chExt cx="2354580" cy="22895130"/>
          </a:xfrm>
        </p:grpSpPr>
        <p:sp>
          <p:nvSpPr>
            <p:cNvPr name="Freeform 17" id="17"/>
            <p:cNvSpPr/>
            <p:nvPr/>
          </p:nvSpPr>
          <p:spPr>
            <a:xfrm flipH="false" flipV="false">
              <a:off x="0" y="0"/>
              <a:ext cx="2353310" cy="22895131"/>
            </a:xfrm>
            <a:custGeom>
              <a:avLst/>
              <a:gdLst/>
              <a:ahLst/>
              <a:cxnLst/>
              <a:rect r="r" b="b" t="t" l="l"/>
              <a:pathLst>
                <a:path h="22895131" w="2353310">
                  <a:moveTo>
                    <a:pt x="784860" y="22827821"/>
                  </a:moveTo>
                  <a:cubicBezTo>
                    <a:pt x="905510" y="22868460"/>
                    <a:pt x="1042670" y="22895131"/>
                    <a:pt x="1177290" y="22895131"/>
                  </a:cubicBezTo>
                  <a:cubicBezTo>
                    <a:pt x="1311910" y="22895131"/>
                    <a:pt x="1441450" y="22872271"/>
                    <a:pt x="1560830" y="22831631"/>
                  </a:cubicBezTo>
                  <a:cubicBezTo>
                    <a:pt x="1563370" y="22830360"/>
                    <a:pt x="1565910" y="22830360"/>
                    <a:pt x="1568450" y="22829090"/>
                  </a:cubicBezTo>
                  <a:cubicBezTo>
                    <a:pt x="2016760" y="22666531"/>
                    <a:pt x="2346960" y="22237271"/>
                    <a:pt x="2353310" y="21674003"/>
                  </a:cubicBezTo>
                  <a:lnTo>
                    <a:pt x="2353310" y="0"/>
                  </a:lnTo>
                  <a:lnTo>
                    <a:pt x="0" y="0"/>
                  </a:lnTo>
                  <a:lnTo>
                    <a:pt x="0" y="21657326"/>
                  </a:lnTo>
                  <a:cubicBezTo>
                    <a:pt x="6350" y="22239810"/>
                    <a:pt x="331470" y="22669071"/>
                    <a:pt x="784860" y="22827821"/>
                  </a:cubicBezTo>
                  <a:close/>
                </a:path>
              </a:pathLst>
            </a:custGeom>
            <a:solidFill>
              <a:srgbClr val="FFF5EC"/>
            </a:solidFill>
          </p:spPr>
        </p:sp>
      </p:grpSp>
      <p:grpSp>
        <p:nvGrpSpPr>
          <p:cNvPr name="Group 18" id="18"/>
          <p:cNvGrpSpPr/>
          <p:nvPr/>
        </p:nvGrpSpPr>
        <p:grpSpPr>
          <a:xfrm rot="-10800000">
            <a:off x="5062921" y="4824095"/>
            <a:ext cx="727077" cy="3561767"/>
            <a:chOff x="0" y="0"/>
            <a:chExt cx="2354580" cy="11534499"/>
          </a:xfrm>
        </p:grpSpPr>
        <p:sp>
          <p:nvSpPr>
            <p:cNvPr name="Freeform 19" id="19"/>
            <p:cNvSpPr/>
            <p:nvPr/>
          </p:nvSpPr>
          <p:spPr>
            <a:xfrm flipH="false" flipV="false">
              <a:off x="0" y="0"/>
              <a:ext cx="2353310" cy="11534498"/>
            </a:xfrm>
            <a:custGeom>
              <a:avLst/>
              <a:gdLst/>
              <a:ahLst/>
              <a:cxnLst/>
              <a:rect r="r" b="b" t="t" l="l"/>
              <a:pathLst>
                <a:path h="11534498" w="2353310">
                  <a:moveTo>
                    <a:pt x="784860" y="11467188"/>
                  </a:moveTo>
                  <a:cubicBezTo>
                    <a:pt x="905510" y="11507829"/>
                    <a:pt x="1042670" y="11534498"/>
                    <a:pt x="1177290" y="11534498"/>
                  </a:cubicBezTo>
                  <a:cubicBezTo>
                    <a:pt x="1311910" y="11534498"/>
                    <a:pt x="1441450" y="11511638"/>
                    <a:pt x="1560830" y="11470998"/>
                  </a:cubicBezTo>
                  <a:cubicBezTo>
                    <a:pt x="1563370" y="11469729"/>
                    <a:pt x="1565910" y="11469729"/>
                    <a:pt x="1568450" y="11468459"/>
                  </a:cubicBezTo>
                  <a:cubicBezTo>
                    <a:pt x="2016760" y="11305898"/>
                    <a:pt x="2346960" y="10876638"/>
                    <a:pt x="2353310" y="10348326"/>
                  </a:cubicBezTo>
                  <a:lnTo>
                    <a:pt x="2353310" y="0"/>
                  </a:lnTo>
                  <a:lnTo>
                    <a:pt x="0" y="0"/>
                  </a:lnTo>
                  <a:lnTo>
                    <a:pt x="0" y="10340390"/>
                  </a:lnTo>
                  <a:cubicBezTo>
                    <a:pt x="6350" y="10879179"/>
                    <a:pt x="331470" y="11308438"/>
                    <a:pt x="784860" y="11467188"/>
                  </a:cubicBezTo>
                  <a:close/>
                </a:path>
              </a:pathLst>
            </a:custGeom>
            <a:solidFill>
              <a:srgbClr val="E86A9B"/>
            </a:solidFill>
          </p:spPr>
        </p:sp>
      </p:grpSp>
      <p:grpSp>
        <p:nvGrpSpPr>
          <p:cNvPr name="Group 20" id="20"/>
          <p:cNvGrpSpPr/>
          <p:nvPr/>
        </p:nvGrpSpPr>
        <p:grpSpPr>
          <a:xfrm rot="-10800000">
            <a:off x="6029814" y="569390"/>
            <a:ext cx="727077" cy="7069845"/>
            <a:chOff x="0" y="0"/>
            <a:chExt cx="2354580" cy="22895130"/>
          </a:xfrm>
        </p:grpSpPr>
        <p:sp>
          <p:nvSpPr>
            <p:cNvPr name="Freeform 21" id="21"/>
            <p:cNvSpPr/>
            <p:nvPr/>
          </p:nvSpPr>
          <p:spPr>
            <a:xfrm flipH="false" flipV="false">
              <a:off x="0" y="0"/>
              <a:ext cx="2353310" cy="22895131"/>
            </a:xfrm>
            <a:custGeom>
              <a:avLst/>
              <a:gdLst/>
              <a:ahLst/>
              <a:cxnLst/>
              <a:rect r="r" b="b" t="t" l="l"/>
              <a:pathLst>
                <a:path h="22895131" w="2353310">
                  <a:moveTo>
                    <a:pt x="784860" y="22827821"/>
                  </a:moveTo>
                  <a:cubicBezTo>
                    <a:pt x="905510" y="22868460"/>
                    <a:pt x="1042670" y="22895131"/>
                    <a:pt x="1177290" y="22895131"/>
                  </a:cubicBezTo>
                  <a:cubicBezTo>
                    <a:pt x="1311910" y="22895131"/>
                    <a:pt x="1441450" y="22872271"/>
                    <a:pt x="1560830" y="22831631"/>
                  </a:cubicBezTo>
                  <a:cubicBezTo>
                    <a:pt x="1563370" y="22830360"/>
                    <a:pt x="1565910" y="22830360"/>
                    <a:pt x="1568450" y="22829090"/>
                  </a:cubicBezTo>
                  <a:cubicBezTo>
                    <a:pt x="2016760" y="22666531"/>
                    <a:pt x="2346960" y="22237271"/>
                    <a:pt x="2353310" y="21674003"/>
                  </a:cubicBezTo>
                  <a:lnTo>
                    <a:pt x="2353310" y="0"/>
                  </a:lnTo>
                  <a:lnTo>
                    <a:pt x="0" y="0"/>
                  </a:lnTo>
                  <a:lnTo>
                    <a:pt x="0" y="21657326"/>
                  </a:lnTo>
                  <a:cubicBezTo>
                    <a:pt x="6350" y="22239810"/>
                    <a:pt x="331470" y="22669071"/>
                    <a:pt x="784860" y="22827821"/>
                  </a:cubicBezTo>
                  <a:close/>
                </a:path>
              </a:pathLst>
            </a:custGeom>
            <a:solidFill>
              <a:srgbClr val="FFF5EC"/>
            </a:solidFill>
          </p:spPr>
        </p:sp>
      </p:grpSp>
      <p:grpSp>
        <p:nvGrpSpPr>
          <p:cNvPr name="Group 22" id="22"/>
          <p:cNvGrpSpPr/>
          <p:nvPr/>
        </p:nvGrpSpPr>
        <p:grpSpPr>
          <a:xfrm rot="-10800000">
            <a:off x="6029814" y="4077468"/>
            <a:ext cx="727077" cy="4308394"/>
            <a:chOff x="0" y="0"/>
            <a:chExt cx="2354580" cy="13952390"/>
          </a:xfrm>
        </p:grpSpPr>
        <p:sp>
          <p:nvSpPr>
            <p:cNvPr name="Freeform 23" id="23"/>
            <p:cNvSpPr/>
            <p:nvPr/>
          </p:nvSpPr>
          <p:spPr>
            <a:xfrm flipH="false" flipV="false">
              <a:off x="0" y="0"/>
              <a:ext cx="2353310" cy="13952390"/>
            </a:xfrm>
            <a:custGeom>
              <a:avLst/>
              <a:gdLst/>
              <a:ahLst/>
              <a:cxnLst/>
              <a:rect r="r" b="b" t="t" l="l"/>
              <a:pathLst>
                <a:path h="13952390" w="2353310">
                  <a:moveTo>
                    <a:pt x="784860" y="13885081"/>
                  </a:moveTo>
                  <a:cubicBezTo>
                    <a:pt x="905510" y="13925721"/>
                    <a:pt x="1042670" y="13952390"/>
                    <a:pt x="1177290" y="13952390"/>
                  </a:cubicBezTo>
                  <a:cubicBezTo>
                    <a:pt x="1311910" y="13952390"/>
                    <a:pt x="1441450" y="13929531"/>
                    <a:pt x="1560830" y="13888890"/>
                  </a:cubicBezTo>
                  <a:cubicBezTo>
                    <a:pt x="1563370" y="13887621"/>
                    <a:pt x="1565910" y="13887621"/>
                    <a:pt x="1568450" y="13886351"/>
                  </a:cubicBezTo>
                  <a:cubicBezTo>
                    <a:pt x="2016760" y="13723790"/>
                    <a:pt x="2346960" y="13294531"/>
                    <a:pt x="2353310" y="12758779"/>
                  </a:cubicBezTo>
                  <a:lnTo>
                    <a:pt x="2353310" y="0"/>
                  </a:lnTo>
                  <a:lnTo>
                    <a:pt x="0" y="0"/>
                  </a:lnTo>
                  <a:lnTo>
                    <a:pt x="0" y="12748982"/>
                  </a:lnTo>
                  <a:cubicBezTo>
                    <a:pt x="6350" y="13297071"/>
                    <a:pt x="331470" y="13726331"/>
                    <a:pt x="784860" y="13885081"/>
                  </a:cubicBezTo>
                  <a:close/>
                </a:path>
              </a:pathLst>
            </a:custGeom>
            <a:solidFill>
              <a:srgbClr val="C65FAF"/>
            </a:solidFill>
          </p:spPr>
        </p:sp>
      </p:grpSp>
      <p:grpSp>
        <p:nvGrpSpPr>
          <p:cNvPr name="Group 24" id="24"/>
          <p:cNvGrpSpPr/>
          <p:nvPr/>
        </p:nvGrpSpPr>
        <p:grpSpPr>
          <a:xfrm rot="-10800000">
            <a:off x="6996707" y="569390"/>
            <a:ext cx="727077" cy="7069845"/>
            <a:chOff x="0" y="0"/>
            <a:chExt cx="2354580" cy="22895130"/>
          </a:xfrm>
        </p:grpSpPr>
        <p:sp>
          <p:nvSpPr>
            <p:cNvPr name="Freeform 25" id="25"/>
            <p:cNvSpPr/>
            <p:nvPr/>
          </p:nvSpPr>
          <p:spPr>
            <a:xfrm flipH="false" flipV="false">
              <a:off x="0" y="0"/>
              <a:ext cx="2353310" cy="22895131"/>
            </a:xfrm>
            <a:custGeom>
              <a:avLst/>
              <a:gdLst/>
              <a:ahLst/>
              <a:cxnLst/>
              <a:rect r="r" b="b" t="t" l="l"/>
              <a:pathLst>
                <a:path h="22895131" w="2353310">
                  <a:moveTo>
                    <a:pt x="784860" y="22827821"/>
                  </a:moveTo>
                  <a:cubicBezTo>
                    <a:pt x="905510" y="22868460"/>
                    <a:pt x="1042670" y="22895131"/>
                    <a:pt x="1177290" y="22895131"/>
                  </a:cubicBezTo>
                  <a:cubicBezTo>
                    <a:pt x="1311910" y="22895131"/>
                    <a:pt x="1441450" y="22872271"/>
                    <a:pt x="1560830" y="22831631"/>
                  </a:cubicBezTo>
                  <a:cubicBezTo>
                    <a:pt x="1563370" y="22830360"/>
                    <a:pt x="1565910" y="22830360"/>
                    <a:pt x="1568450" y="22829090"/>
                  </a:cubicBezTo>
                  <a:cubicBezTo>
                    <a:pt x="2016760" y="22666531"/>
                    <a:pt x="2346960" y="22237271"/>
                    <a:pt x="2353310" y="21674003"/>
                  </a:cubicBezTo>
                  <a:lnTo>
                    <a:pt x="2353310" y="0"/>
                  </a:lnTo>
                  <a:lnTo>
                    <a:pt x="0" y="0"/>
                  </a:lnTo>
                  <a:lnTo>
                    <a:pt x="0" y="21657326"/>
                  </a:lnTo>
                  <a:cubicBezTo>
                    <a:pt x="6350" y="22239810"/>
                    <a:pt x="331470" y="22669071"/>
                    <a:pt x="784860" y="22827821"/>
                  </a:cubicBezTo>
                  <a:close/>
                </a:path>
              </a:pathLst>
            </a:custGeom>
            <a:solidFill>
              <a:srgbClr val="FFF5EC"/>
            </a:solidFill>
          </p:spPr>
        </p:sp>
      </p:grpSp>
      <p:grpSp>
        <p:nvGrpSpPr>
          <p:cNvPr name="Group 26" id="26"/>
          <p:cNvGrpSpPr/>
          <p:nvPr/>
        </p:nvGrpSpPr>
        <p:grpSpPr>
          <a:xfrm rot="-10800000">
            <a:off x="6996707" y="3330841"/>
            <a:ext cx="727077" cy="5055021"/>
            <a:chOff x="0" y="0"/>
            <a:chExt cx="2354580" cy="16370282"/>
          </a:xfrm>
        </p:grpSpPr>
        <p:sp>
          <p:nvSpPr>
            <p:cNvPr name="Freeform 27" id="27"/>
            <p:cNvSpPr/>
            <p:nvPr/>
          </p:nvSpPr>
          <p:spPr>
            <a:xfrm flipH="false" flipV="false">
              <a:off x="0" y="0"/>
              <a:ext cx="2353310" cy="16370283"/>
            </a:xfrm>
            <a:custGeom>
              <a:avLst/>
              <a:gdLst/>
              <a:ahLst/>
              <a:cxnLst/>
              <a:rect r="r" b="b" t="t" l="l"/>
              <a:pathLst>
                <a:path h="16370283" w="2353310">
                  <a:moveTo>
                    <a:pt x="784860" y="16302972"/>
                  </a:moveTo>
                  <a:cubicBezTo>
                    <a:pt x="905510" y="16343612"/>
                    <a:pt x="1042670" y="16370283"/>
                    <a:pt x="1177290" y="16370283"/>
                  </a:cubicBezTo>
                  <a:cubicBezTo>
                    <a:pt x="1311910" y="16370283"/>
                    <a:pt x="1441450" y="16347422"/>
                    <a:pt x="1560830" y="16306783"/>
                  </a:cubicBezTo>
                  <a:cubicBezTo>
                    <a:pt x="1563370" y="16305512"/>
                    <a:pt x="1565910" y="16305512"/>
                    <a:pt x="1568450" y="16304242"/>
                  </a:cubicBezTo>
                  <a:cubicBezTo>
                    <a:pt x="2016760" y="16141683"/>
                    <a:pt x="2346960" y="15712422"/>
                    <a:pt x="2353310" y="15169231"/>
                  </a:cubicBezTo>
                  <a:lnTo>
                    <a:pt x="2353310" y="0"/>
                  </a:lnTo>
                  <a:lnTo>
                    <a:pt x="0" y="0"/>
                  </a:lnTo>
                  <a:lnTo>
                    <a:pt x="0" y="15157574"/>
                  </a:lnTo>
                  <a:cubicBezTo>
                    <a:pt x="6350" y="15714962"/>
                    <a:pt x="331470" y="16144222"/>
                    <a:pt x="784860" y="16302972"/>
                  </a:cubicBezTo>
                  <a:close/>
                </a:path>
              </a:pathLst>
            </a:custGeom>
            <a:solidFill>
              <a:srgbClr val="64B3C6"/>
            </a:solidFill>
          </p:spPr>
        </p:sp>
      </p:grpSp>
      <p:grpSp>
        <p:nvGrpSpPr>
          <p:cNvPr name="Group 28" id="28"/>
          <p:cNvGrpSpPr/>
          <p:nvPr/>
        </p:nvGrpSpPr>
        <p:grpSpPr>
          <a:xfrm rot="-10800000">
            <a:off x="7963600" y="569390"/>
            <a:ext cx="727077" cy="7069845"/>
            <a:chOff x="0" y="0"/>
            <a:chExt cx="2354580" cy="22895130"/>
          </a:xfrm>
        </p:grpSpPr>
        <p:sp>
          <p:nvSpPr>
            <p:cNvPr name="Freeform 29" id="29"/>
            <p:cNvSpPr/>
            <p:nvPr/>
          </p:nvSpPr>
          <p:spPr>
            <a:xfrm flipH="false" flipV="false">
              <a:off x="0" y="0"/>
              <a:ext cx="2353310" cy="22895131"/>
            </a:xfrm>
            <a:custGeom>
              <a:avLst/>
              <a:gdLst/>
              <a:ahLst/>
              <a:cxnLst/>
              <a:rect r="r" b="b" t="t" l="l"/>
              <a:pathLst>
                <a:path h="22895131" w="2353310">
                  <a:moveTo>
                    <a:pt x="784860" y="22827821"/>
                  </a:moveTo>
                  <a:cubicBezTo>
                    <a:pt x="905510" y="22868460"/>
                    <a:pt x="1042670" y="22895131"/>
                    <a:pt x="1177290" y="22895131"/>
                  </a:cubicBezTo>
                  <a:cubicBezTo>
                    <a:pt x="1311910" y="22895131"/>
                    <a:pt x="1441450" y="22872271"/>
                    <a:pt x="1560830" y="22831631"/>
                  </a:cubicBezTo>
                  <a:cubicBezTo>
                    <a:pt x="1563370" y="22830360"/>
                    <a:pt x="1565910" y="22830360"/>
                    <a:pt x="1568450" y="22829090"/>
                  </a:cubicBezTo>
                  <a:cubicBezTo>
                    <a:pt x="2016760" y="22666531"/>
                    <a:pt x="2346960" y="22237271"/>
                    <a:pt x="2353310" y="21674003"/>
                  </a:cubicBezTo>
                  <a:lnTo>
                    <a:pt x="2353310" y="0"/>
                  </a:lnTo>
                  <a:lnTo>
                    <a:pt x="0" y="0"/>
                  </a:lnTo>
                  <a:lnTo>
                    <a:pt x="0" y="21657326"/>
                  </a:lnTo>
                  <a:cubicBezTo>
                    <a:pt x="6350" y="22239810"/>
                    <a:pt x="331470" y="22669071"/>
                    <a:pt x="784860" y="22827821"/>
                  </a:cubicBezTo>
                  <a:close/>
                </a:path>
              </a:pathLst>
            </a:custGeom>
            <a:solidFill>
              <a:srgbClr val="FFF5EC"/>
            </a:solidFill>
          </p:spPr>
        </p:sp>
      </p:grpSp>
      <p:grpSp>
        <p:nvGrpSpPr>
          <p:cNvPr name="Group 30" id="30"/>
          <p:cNvGrpSpPr/>
          <p:nvPr/>
        </p:nvGrpSpPr>
        <p:grpSpPr>
          <a:xfrm rot="-10800000">
            <a:off x="7963600" y="2584214"/>
            <a:ext cx="727077" cy="5801647"/>
            <a:chOff x="0" y="0"/>
            <a:chExt cx="2354580" cy="18788174"/>
          </a:xfrm>
        </p:grpSpPr>
        <p:sp>
          <p:nvSpPr>
            <p:cNvPr name="Freeform 31" id="31"/>
            <p:cNvSpPr/>
            <p:nvPr/>
          </p:nvSpPr>
          <p:spPr>
            <a:xfrm flipH="false" flipV="false">
              <a:off x="0" y="0"/>
              <a:ext cx="2353310" cy="18788174"/>
            </a:xfrm>
            <a:custGeom>
              <a:avLst/>
              <a:gdLst/>
              <a:ahLst/>
              <a:cxnLst/>
              <a:rect r="r" b="b" t="t" l="l"/>
              <a:pathLst>
                <a:path h="18788174" w="2353310">
                  <a:moveTo>
                    <a:pt x="784860" y="18720864"/>
                  </a:moveTo>
                  <a:cubicBezTo>
                    <a:pt x="905510" y="18761504"/>
                    <a:pt x="1042670" y="18788174"/>
                    <a:pt x="1177290" y="18788174"/>
                  </a:cubicBezTo>
                  <a:cubicBezTo>
                    <a:pt x="1311910" y="18788174"/>
                    <a:pt x="1441450" y="18765314"/>
                    <a:pt x="1560830" y="18724674"/>
                  </a:cubicBezTo>
                  <a:cubicBezTo>
                    <a:pt x="1563370" y="18723404"/>
                    <a:pt x="1565910" y="18723404"/>
                    <a:pt x="1568450" y="18722135"/>
                  </a:cubicBezTo>
                  <a:cubicBezTo>
                    <a:pt x="2016760" y="18559574"/>
                    <a:pt x="2346960" y="18130314"/>
                    <a:pt x="2353310" y="17579684"/>
                  </a:cubicBezTo>
                  <a:lnTo>
                    <a:pt x="2353310" y="0"/>
                  </a:lnTo>
                  <a:lnTo>
                    <a:pt x="0" y="0"/>
                  </a:lnTo>
                  <a:lnTo>
                    <a:pt x="0" y="17566167"/>
                  </a:lnTo>
                  <a:cubicBezTo>
                    <a:pt x="6350" y="18132854"/>
                    <a:pt x="331470" y="18562114"/>
                    <a:pt x="784860" y="18720864"/>
                  </a:cubicBezTo>
                  <a:close/>
                </a:path>
              </a:pathLst>
            </a:custGeom>
            <a:solidFill>
              <a:srgbClr val="7BCFA9"/>
            </a:solidFill>
          </p:spPr>
        </p:sp>
      </p:grpSp>
      <p:grpSp>
        <p:nvGrpSpPr>
          <p:cNvPr name="Group 32" id="32"/>
          <p:cNvGrpSpPr/>
          <p:nvPr/>
        </p:nvGrpSpPr>
        <p:grpSpPr>
          <a:xfrm rot="-5400000">
            <a:off x="3411349" y="7889423"/>
            <a:ext cx="162650" cy="727077"/>
            <a:chOff x="0" y="0"/>
            <a:chExt cx="152400" cy="681255"/>
          </a:xfrm>
        </p:grpSpPr>
        <p:sp>
          <p:nvSpPr>
            <p:cNvPr name="Freeform 33" id="33"/>
            <p:cNvSpPr/>
            <p:nvPr/>
          </p:nvSpPr>
          <p:spPr>
            <a:xfrm flipH="false" flipV="false">
              <a:off x="0" y="0"/>
              <a:ext cx="152400" cy="681255"/>
            </a:xfrm>
            <a:custGeom>
              <a:avLst/>
              <a:gdLst/>
              <a:ahLst/>
              <a:cxnLst/>
              <a:rect r="r" b="b" t="t" l="l"/>
              <a:pathLst>
                <a:path h="681255" w="152400">
                  <a:moveTo>
                    <a:pt x="0" y="0"/>
                  </a:moveTo>
                  <a:lnTo>
                    <a:pt x="152400" y="0"/>
                  </a:lnTo>
                  <a:lnTo>
                    <a:pt x="152400" y="681255"/>
                  </a:lnTo>
                  <a:lnTo>
                    <a:pt x="0" y="681255"/>
                  </a:lnTo>
                  <a:close/>
                </a:path>
              </a:pathLst>
            </a:custGeom>
            <a:solidFill>
              <a:srgbClr val="E6AB79"/>
            </a:solidFill>
          </p:spPr>
        </p:sp>
      </p:grpSp>
      <p:grpSp>
        <p:nvGrpSpPr>
          <p:cNvPr name="Group 34" id="34"/>
          <p:cNvGrpSpPr/>
          <p:nvPr/>
        </p:nvGrpSpPr>
        <p:grpSpPr>
          <a:xfrm rot="-5400000">
            <a:off x="4378242" y="7889423"/>
            <a:ext cx="162650" cy="727077"/>
            <a:chOff x="0" y="0"/>
            <a:chExt cx="152400" cy="681255"/>
          </a:xfrm>
        </p:grpSpPr>
        <p:sp>
          <p:nvSpPr>
            <p:cNvPr name="Freeform 35" id="35"/>
            <p:cNvSpPr/>
            <p:nvPr/>
          </p:nvSpPr>
          <p:spPr>
            <a:xfrm flipH="false" flipV="false">
              <a:off x="0" y="0"/>
              <a:ext cx="152400" cy="681255"/>
            </a:xfrm>
            <a:custGeom>
              <a:avLst/>
              <a:gdLst/>
              <a:ahLst/>
              <a:cxnLst/>
              <a:rect r="r" b="b" t="t" l="l"/>
              <a:pathLst>
                <a:path h="681255" w="152400">
                  <a:moveTo>
                    <a:pt x="0" y="0"/>
                  </a:moveTo>
                  <a:lnTo>
                    <a:pt x="152400" y="0"/>
                  </a:lnTo>
                  <a:lnTo>
                    <a:pt x="152400" y="681255"/>
                  </a:lnTo>
                  <a:lnTo>
                    <a:pt x="0" y="681255"/>
                  </a:lnTo>
                  <a:close/>
                </a:path>
              </a:pathLst>
            </a:custGeom>
            <a:solidFill>
              <a:srgbClr val="E6635A"/>
            </a:solidFill>
          </p:spPr>
        </p:sp>
      </p:grpSp>
      <p:grpSp>
        <p:nvGrpSpPr>
          <p:cNvPr name="Group 36" id="36"/>
          <p:cNvGrpSpPr/>
          <p:nvPr/>
        </p:nvGrpSpPr>
        <p:grpSpPr>
          <a:xfrm rot="-5400000">
            <a:off x="5345135" y="7889423"/>
            <a:ext cx="162650" cy="727077"/>
            <a:chOff x="0" y="0"/>
            <a:chExt cx="152400" cy="681255"/>
          </a:xfrm>
        </p:grpSpPr>
        <p:sp>
          <p:nvSpPr>
            <p:cNvPr name="Freeform 37" id="37"/>
            <p:cNvSpPr/>
            <p:nvPr/>
          </p:nvSpPr>
          <p:spPr>
            <a:xfrm flipH="false" flipV="false">
              <a:off x="0" y="0"/>
              <a:ext cx="152400" cy="681255"/>
            </a:xfrm>
            <a:custGeom>
              <a:avLst/>
              <a:gdLst/>
              <a:ahLst/>
              <a:cxnLst/>
              <a:rect r="r" b="b" t="t" l="l"/>
              <a:pathLst>
                <a:path h="681255" w="152400">
                  <a:moveTo>
                    <a:pt x="0" y="0"/>
                  </a:moveTo>
                  <a:lnTo>
                    <a:pt x="152400" y="0"/>
                  </a:lnTo>
                  <a:lnTo>
                    <a:pt x="152400" y="681255"/>
                  </a:lnTo>
                  <a:lnTo>
                    <a:pt x="0" y="681255"/>
                  </a:lnTo>
                  <a:close/>
                </a:path>
              </a:pathLst>
            </a:custGeom>
            <a:solidFill>
              <a:srgbClr val="BB4E78"/>
            </a:solidFill>
          </p:spPr>
        </p:sp>
      </p:grpSp>
      <p:grpSp>
        <p:nvGrpSpPr>
          <p:cNvPr name="Group 38" id="38"/>
          <p:cNvGrpSpPr/>
          <p:nvPr/>
        </p:nvGrpSpPr>
        <p:grpSpPr>
          <a:xfrm rot="-5400000">
            <a:off x="6312027" y="7889423"/>
            <a:ext cx="162650" cy="727077"/>
            <a:chOff x="0" y="0"/>
            <a:chExt cx="152400" cy="681255"/>
          </a:xfrm>
        </p:grpSpPr>
        <p:sp>
          <p:nvSpPr>
            <p:cNvPr name="Freeform 39" id="39"/>
            <p:cNvSpPr/>
            <p:nvPr/>
          </p:nvSpPr>
          <p:spPr>
            <a:xfrm flipH="false" flipV="false">
              <a:off x="0" y="0"/>
              <a:ext cx="152400" cy="681255"/>
            </a:xfrm>
            <a:custGeom>
              <a:avLst/>
              <a:gdLst/>
              <a:ahLst/>
              <a:cxnLst/>
              <a:rect r="r" b="b" t="t" l="l"/>
              <a:pathLst>
                <a:path h="681255" w="152400">
                  <a:moveTo>
                    <a:pt x="0" y="0"/>
                  </a:moveTo>
                  <a:lnTo>
                    <a:pt x="152400" y="0"/>
                  </a:lnTo>
                  <a:lnTo>
                    <a:pt x="152400" y="681255"/>
                  </a:lnTo>
                  <a:lnTo>
                    <a:pt x="0" y="681255"/>
                  </a:lnTo>
                  <a:close/>
                </a:path>
              </a:pathLst>
            </a:custGeom>
            <a:solidFill>
              <a:srgbClr val="9D4289"/>
            </a:solidFill>
          </p:spPr>
        </p:sp>
      </p:grpSp>
      <p:grpSp>
        <p:nvGrpSpPr>
          <p:cNvPr name="Group 40" id="40"/>
          <p:cNvGrpSpPr/>
          <p:nvPr/>
        </p:nvGrpSpPr>
        <p:grpSpPr>
          <a:xfrm rot="-5400000">
            <a:off x="7278920" y="7889423"/>
            <a:ext cx="162650" cy="727077"/>
            <a:chOff x="0" y="0"/>
            <a:chExt cx="152400" cy="681255"/>
          </a:xfrm>
        </p:grpSpPr>
        <p:sp>
          <p:nvSpPr>
            <p:cNvPr name="Freeform 41" id="41"/>
            <p:cNvSpPr/>
            <p:nvPr/>
          </p:nvSpPr>
          <p:spPr>
            <a:xfrm flipH="false" flipV="false">
              <a:off x="0" y="0"/>
              <a:ext cx="152400" cy="681255"/>
            </a:xfrm>
            <a:custGeom>
              <a:avLst/>
              <a:gdLst/>
              <a:ahLst/>
              <a:cxnLst/>
              <a:rect r="r" b="b" t="t" l="l"/>
              <a:pathLst>
                <a:path h="681255" w="152400">
                  <a:moveTo>
                    <a:pt x="0" y="0"/>
                  </a:moveTo>
                  <a:lnTo>
                    <a:pt x="152400" y="0"/>
                  </a:lnTo>
                  <a:lnTo>
                    <a:pt x="152400" y="681255"/>
                  </a:lnTo>
                  <a:lnTo>
                    <a:pt x="0" y="681255"/>
                  </a:lnTo>
                  <a:close/>
                </a:path>
              </a:pathLst>
            </a:custGeom>
            <a:solidFill>
              <a:srgbClr val="4E95A6"/>
            </a:solidFill>
          </p:spPr>
        </p:sp>
      </p:grpSp>
      <p:grpSp>
        <p:nvGrpSpPr>
          <p:cNvPr name="Group 42" id="42"/>
          <p:cNvGrpSpPr/>
          <p:nvPr/>
        </p:nvGrpSpPr>
        <p:grpSpPr>
          <a:xfrm rot="-5400000">
            <a:off x="8245813" y="7889423"/>
            <a:ext cx="162650" cy="727077"/>
            <a:chOff x="0" y="0"/>
            <a:chExt cx="152400" cy="681255"/>
          </a:xfrm>
        </p:grpSpPr>
        <p:sp>
          <p:nvSpPr>
            <p:cNvPr name="Freeform 43" id="43"/>
            <p:cNvSpPr/>
            <p:nvPr/>
          </p:nvSpPr>
          <p:spPr>
            <a:xfrm flipH="false" flipV="false">
              <a:off x="0" y="0"/>
              <a:ext cx="152400" cy="681255"/>
            </a:xfrm>
            <a:custGeom>
              <a:avLst/>
              <a:gdLst/>
              <a:ahLst/>
              <a:cxnLst/>
              <a:rect r="r" b="b" t="t" l="l"/>
              <a:pathLst>
                <a:path h="681255" w="152400">
                  <a:moveTo>
                    <a:pt x="0" y="0"/>
                  </a:moveTo>
                  <a:lnTo>
                    <a:pt x="152400" y="0"/>
                  </a:lnTo>
                  <a:lnTo>
                    <a:pt x="152400" y="681255"/>
                  </a:lnTo>
                  <a:lnTo>
                    <a:pt x="0" y="681255"/>
                  </a:lnTo>
                  <a:close/>
                </a:path>
              </a:pathLst>
            </a:custGeom>
            <a:solidFill>
              <a:srgbClr val="5EAF8B"/>
            </a:solidFill>
          </p:spPr>
        </p:sp>
      </p:grpSp>
      <p:sp>
        <p:nvSpPr>
          <p:cNvPr name="TextBox 44" id="44"/>
          <p:cNvSpPr txBox="true"/>
          <p:nvPr/>
        </p:nvSpPr>
        <p:spPr>
          <a:xfrm rot="5400000">
            <a:off x="2540102" y="1744585"/>
            <a:ext cx="1952770" cy="406732"/>
          </a:xfrm>
          <a:prstGeom prst="rect">
            <a:avLst/>
          </a:prstGeom>
        </p:spPr>
        <p:txBody>
          <a:bodyPr anchor="t" rtlCol="false" tIns="0" lIns="0" bIns="0" rIns="0">
            <a:spAutoFit/>
          </a:bodyPr>
          <a:lstStyle/>
          <a:p>
            <a:pPr algn="r">
              <a:lnSpc>
                <a:spcPts val="3333"/>
              </a:lnSpc>
            </a:pPr>
            <a:r>
              <a:rPr lang="en-US" sz="2381">
                <a:solidFill>
                  <a:srgbClr val="372D24"/>
                </a:solidFill>
                <a:latin typeface="Open Sauce SemiBold"/>
              </a:rPr>
              <a:t>AUSTRALIA</a:t>
            </a:r>
          </a:p>
        </p:txBody>
      </p:sp>
      <p:sp>
        <p:nvSpPr>
          <p:cNvPr name="TextBox 45" id="45"/>
          <p:cNvSpPr txBox="true"/>
          <p:nvPr/>
        </p:nvSpPr>
        <p:spPr>
          <a:xfrm rot="5400000">
            <a:off x="3142052" y="1908230"/>
            <a:ext cx="2692055" cy="406732"/>
          </a:xfrm>
          <a:prstGeom prst="rect">
            <a:avLst/>
          </a:prstGeom>
        </p:spPr>
        <p:txBody>
          <a:bodyPr anchor="t" rtlCol="false" tIns="0" lIns="0" bIns="0" rIns="0">
            <a:spAutoFit/>
          </a:bodyPr>
          <a:lstStyle/>
          <a:p>
            <a:pPr algn="r">
              <a:lnSpc>
                <a:spcPts val="3333"/>
              </a:lnSpc>
            </a:pPr>
            <a:r>
              <a:rPr lang="en-US" sz="2381">
                <a:solidFill>
                  <a:srgbClr val="372D24"/>
                </a:solidFill>
                <a:latin typeface="Open Sauce SemiBold"/>
              </a:rPr>
              <a:t>LATIN AMERICA</a:t>
            </a:r>
          </a:p>
        </p:txBody>
      </p:sp>
      <p:sp>
        <p:nvSpPr>
          <p:cNvPr name="TextBox 46" id="46"/>
          <p:cNvSpPr txBox="true"/>
          <p:nvPr/>
        </p:nvSpPr>
        <p:spPr>
          <a:xfrm rot="5400000">
            <a:off x="4528572" y="1187826"/>
            <a:ext cx="1852802" cy="406732"/>
          </a:xfrm>
          <a:prstGeom prst="rect">
            <a:avLst/>
          </a:prstGeom>
        </p:spPr>
        <p:txBody>
          <a:bodyPr anchor="t" rtlCol="false" tIns="0" lIns="0" bIns="0" rIns="0">
            <a:spAutoFit/>
          </a:bodyPr>
          <a:lstStyle/>
          <a:p>
            <a:pPr algn="r">
              <a:lnSpc>
                <a:spcPts val="3333"/>
              </a:lnSpc>
            </a:pPr>
            <a:r>
              <a:rPr lang="en-US" sz="2381">
                <a:solidFill>
                  <a:srgbClr val="372D24"/>
                </a:solidFill>
                <a:latin typeface="Open Sauce SemiBold"/>
              </a:rPr>
              <a:t>EUROPE</a:t>
            </a:r>
          </a:p>
        </p:txBody>
      </p:sp>
      <p:sp>
        <p:nvSpPr>
          <p:cNvPr name="TextBox 47" id="47"/>
          <p:cNvSpPr txBox="true"/>
          <p:nvPr/>
        </p:nvSpPr>
        <p:spPr>
          <a:xfrm rot="5400000">
            <a:off x="5319516" y="1908230"/>
            <a:ext cx="2197566" cy="406732"/>
          </a:xfrm>
          <a:prstGeom prst="rect">
            <a:avLst/>
          </a:prstGeom>
        </p:spPr>
        <p:txBody>
          <a:bodyPr anchor="t" rtlCol="false" tIns="0" lIns="0" bIns="0" rIns="0">
            <a:spAutoFit/>
          </a:bodyPr>
          <a:lstStyle/>
          <a:p>
            <a:pPr algn="r">
              <a:lnSpc>
                <a:spcPts val="3333"/>
              </a:lnSpc>
            </a:pPr>
            <a:r>
              <a:rPr lang="en-US" sz="2381">
                <a:solidFill>
                  <a:srgbClr val="372D24"/>
                </a:solidFill>
                <a:latin typeface="Open Sauce SemiBold"/>
              </a:rPr>
              <a:t>CENTRAL USA</a:t>
            </a:r>
          </a:p>
        </p:txBody>
      </p:sp>
      <p:sp>
        <p:nvSpPr>
          <p:cNvPr name="TextBox 48" id="48"/>
          <p:cNvSpPr txBox="true"/>
          <p:nvPr/>
        </p:nvSpPr>
        <p:spPr>
          <a:xfrm rot="5400000">
            <a:off x="6454090" y="1699302"/>
            <a:ext cx="1862206" cy="406732"/>
          </a:xfrm>
          <a:prstGeom prst="rect">
            <a:avLst/>
          </a:prstGeom>
        </p:spPr>
        <p:txBody>
          <a:bodyPr anchor="t" rtlCol="false" tIns="0" lIns="0" bIns="0" rIns="0">
            <a:spAutoFit/>
          </a:bodyPr>
          <a:lstStyle/>
          <a:p>
            <a:pPr algn="r">
              <a:lnSpc>
                <a:spcPts val="3333"/>
              </a:lnSpc>
            </a:pPr>
            <a:r>
              <a:rPr lang="en-US" sz="2381">
                <a:solidFill>
                  <a:srgbClr val="372D24"/>
                </a:solidFill>
                <a:latin typeface="Open Sauce SemiBold"/>
              </a:rPr>
              <a:t>CALIFORNIA</a:t>
            </a:r>
          </a:p>
        </p:txBody>
      </p:sp>
      <p:sp>
        <p:nvSpPr>
          <p:cNvPr name="TextBox 49" id="49"/>
          <p:cNvSpPr txBox="true"/>
          <p:nvPr/>
        </p:nvSpPr>
        <p:spPr>
          <a:xfrm rot="5400000">
            <a:off x="7712634" y="1407650"/>
            <a:ext cx="1278903" cy="406732"/>
          </a:xfrm>
          <a:prstGeom prst="rect">
            <a:avLst/>
          </a:prstGeom>
        </p:spPr>
        <p:txBody>
          <a:bodyPr anchor="t" rtlCol="false" tIns="0" lIns="0" bIns="0" rIns="0">
            <a:spAutoFit/>
          </a:bodyPr>
          <a:lstStyle/>
          <a:p>
            <a:pPr algn="r">
              <a:lnSpc>
                <a:spcPts val="3333"/>
              </a:lnSpc>
            </a:pPr>
            <a:r>
              <a:rPr lang="en-US" sz="2381">
                <a:solidFill>
                  <a:srgbClr val="372D24"/>
                </a:solidFill>
                <a:latin typeface="Open Sauce SemiBold"/>
              </a:rPr>
              <a:t>AFRICA</a:t>
            </a:r>
          </a:p>
        </p:txBody>
      </p:sp>
      <p:sp>
        <p:nvSpPr>
          <p:cNvPr name="TextBox 50" id="50"/>
          <p:cNvSpPr txBox="true"/>
          <p:nvPr/>
        </p:nvSpPr>
        <p:spPr>
          <a:xfrm rot="0">
            <a:off x="2721994" y="8153048"/>
            <a:ext cx="6422006" cy="580389"/>
          </a:xfrm>
          <a:prstGeom prst="rect">
            <a:avLst/>
          </a:prstGeom>
        </p:spPr>
        <p:txBody>
          <a:bodyPr anchor="t" rtlCol="false" tIns="0" lIns="0" bIns="0" rIns="0">
            <a:spAutoFit/>
          </a:bodyPr>
          <a:lstStyle/>
          <a:p>
            <a:pPr algn="ctr">
              <a:lnSpc>
                <a:spcPts val="4760"/>
              </a:lnSpc>
            </a:pPr>
            <a:r>
              <a:rPr lang="en-US" sz="3400">
                <a:solidFill>
                  <a:srgbClr val="000000"/>
                </a:solidFill>
                <a:latin typeface="Canva Sans Bold"/>
              </a:rPr>
              <a:t>Max Weight Lifted by Region</a:t>
            </a:r>
          </a:p>
        </p:txBody>
      </p:sp>
      <p:pic>
        <p:nvPicPr>
          <p:cNvPr name="Picture 51" id="5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599433" y="-3719873"/>
            <a:ext cx="6304087" cy="6304087"/>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546184" cy="54618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05735" y="1178928"/>
            <a:ext cx="192115" cy="245728"/>
          </a:xfrm>
          <a:prstGeom prst="rect">
            <a:avLst/>
          </a:prstGeom>
        </p:spPr>
      </p:pic>
      <p:sp>
        <p:nvSpPr>
          <p:cNvPr name="TextBox 4" id="4"/>
          <p:cNvSpPr txBox="true"/>
          <p:nvPr/>
        </p:nvSpPr>
        <p:spPr>
          <a:xfrm rot="0">
            <a:off x="1750638" y="1076367"/>
            <a:ext cx="177850" cy="412751"/>
          </a:xfrm>
          <a:prstGeom prst="rect">
            <a:avLst/>
          </a:prstGeom>
        </p:spPr>
        <p:txBody>
          <a:bodyPr anchor="t" rtlCol="false" tIns="0" lIns="0" bIns="0" rIns="0">
            <a:spAutoFit/>
          </a:bodyPr>
          <a:lstStyle/>
          <a:p>
            <a:pPr>
              <a:lnSpc>
                <a:spcPts val="3499"/>
              </a:lnSpc>
              <a:spcBef>
                <a:spcPct val="0"/>
              </a:spcBef>
            </a:pPr>
            <a:r>
              <a:rPr lang="en-US" sz="2499">
                <a:solidFill>
                  <a:srgbClr val="171616"/>
                </a:solidFill>
                <a:latin typeface="Poppins Bold"/>
              </a:rPr>
              <a:t>7</a:t>
            </a:r>
          </a:p>
        </p:txBody>
      </p:sp>
      <p:sp>
        <p:nvSpPr>
          <p:cNvPr name="TextBox 5" id="5"/>
          <p:cNvSpPr txBox="true"/>
          <p:nvPr/>
        </p:nvSpPr>
        <p:spPr>
          <a:xfrm rot="0">
            <a:off x="11114720" y="2221759"/>
            <a:ext cx="5730766" cy="904875"/>
          </a:xfrm>
          <a:prstGeom prst="rect">
            <a:avLst/>
          </a:prstGeom>
        </p:spPr>
        <p:txBody>
          <a:bodyPr anchor="t" rtlCol="false" tIns="0" lIns="0" bIns="0" rIns="0">
            <a:spAutoFit/>
          </a:bodyPr>
          <a:lstStyle/>
          <a:p>
            <a:pPr>
              <a:lnSpc>
                <a:spcPts val="6720"/>
              </a:lnSpc>
            </a:pPr>
            <a:r>
              <a:rPr lang="en-US" sz="5600">
                <a:solidFill>
                  <a:srgbClr val="171616"/>
                </a:solidFill>
                <a:latin typeface="Poppins Bold"/>
              </a:rPr>
              <a:t>Cardio Market</a:t>
            </a:r>
          </a:p>
        </p:txBody>
      </p:sp>
      <p:sp>
        <p:nvSpPr>
          <p:cNvPr name="TextBox 6" id="6"/>
          <p:cNvSpPr txBox="true"/>
          <p:nvPr/>
        </p:nvSpPr>
        <p:spPr>
          <a:xfrm rot="0">
            <a:off x="11114720" y="3601085"/>
            <a:ext cx="5514451" cy="5657215"/>
          </a:xfrm>
          <a:prstGeom prst="rect">
            <a:avLst/>
          </a:prstGeom>
        </p:spPr>
        <p:txBody>
          <a:bodyPr anchor="t" rtlCol="false" tIns="0" lIns="0" bIns="0" rIns="0">
            <a:spAutoFit/>
          </a:bodyPr>
          <a:lstStyle/>
          <a:p>
            <a:pPr>
              <a:lnSpc>
                <a:spcPts val="2659"/>
              </a:lnSpc>
              <a:spcBef>
                <a:spcPct val="0"/>
              </a:spcBef>
            </a:pPr>
            <a:r>
              <a:rPr lang="en-US" sz="1899">
                <a:solidFill>
                  <a:srgbClr val="171616"/>
                </a:solidFill>
                <a:latin typeface="Open Sans"/>
              </a:rPr>
              <a:t>Our analysis has uncovered an exciting insight: the Mid-Atlantic and Northwestern regions of the country exhibit the highest levels of engagement in cardio workouts, signaling a clear passion for cardiovascular fitness in these areas. This is a strong indicator that these regions represent a fertile market for cardio-related fitness and health equipment. By capitalizing on this trend and directing our marketing efforts towards these regions, we can tap into the fervent interest in cardiovascular health and position our products as the go-to solution for achieving optimal cardiovascular fitness. With our eyes firmly set on these dynamic markets, we are poised to take the fitness industry by storm and help individuals achieve their health and fitness goals.</a:t>
            </a:r>
          </a:p>
        </p:txBody>
      </p:sp>
      <p:pic>
        <p:nvPicPr>
          <p:cNvPr name="Picture 7" id="7"/>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722880" y="7782699"/>
            <a:ext cx="6304087" cy="6304087"/>
          </a:xfrm>
          <a:prstGeom prst="rect">
            <a:avLst/>
          </a:prstGeom>
        </p:spPr>
      </p:pic>
      <p:pic>
        <p:nvPicPr>
          <p:cNvPr name="Picture 8" id="8"/>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2939723" y="2434380"/>
            <a:ext cx="6070968" cy="5835718"/>
          </a:xfrm>
          <a:prstGeom prst="rect">
            <a:avLst/>
          </a:prstGeom>
        </p:spPr>
      </p:pic>
      <p:pic>
        <p:nvPicPr>
          <p:cNvPr name="Picture 9" id="9"/>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3531207" y="8813209"/>
            <a:ext cx="466164" cy="466164"/>
          </a:xfrm>
          <a:prstGeom prst="rect">
            <a:avLst/>
          </a:prstGeom>
        </p:spPr>
      </p:pic>
      <p:pic>
        <p:nvPicPr>
          <p:cNvPr name="Picture 10" id="10"/>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5726092" y="8815869"/>
            <a:ext cx="466164" cy="466164"/>
          </a:xfrm>
          <a:prstGeom prst="rect">
            <a:avLst/>
          </a:prstGeom>
        </p:spPr>
      </p:pic>
      <p:pic>
        <p:nvPicPr>
          <p:cNvPr name="Picture 11" id="11"/>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0">
            <a:off x="7641680" y="8815869"/>
            <a:ext cx="466164" cy="466164"/>
          </a:xfrm>
          <a:prstGeom prst="rect">
            <a:avLst/>
          </a:prstGeom>
        </p:spPr>
      </p:pic>
      <p:sp>
        <p:nvSpPr>
          <p:cNvPr name="TextBox 12" id="12"/>
          <p:cNvSpPr txBox="true"/>
          <p:nvPr/>
        </p:nvSpPr>
        <p:spPr>
          <a:xfrm rot="0">
            <a:off x="4061191" y="8884830"/>
            <a:ext cx="1481897" cy="285744"/>
          </a:xfrm>
          <a:prstGeom prst="rect">
            <a:avLst/>
          </a:prstGeom>
        </p:spPr>
        <p:txBody>
          <a:bodyPr anchor="t" rtlCol="false" tIns="0" lIns="0" bIns="0" rIns="0">
            <a:spAutoFit/>
          </a:bodyPr>
          <a:lstStyle/>
          <a:p>
            <a:pPr algn="just">
              <a:lnSpc>
                <a:spcPts val="2300"/>
              </a:lnSpc>
            </a:pPr>
            <a:r>
              <a:rPr lang="en-US" sz="1666">
                <a:solidFill>
                  <a:srgbClr val="545454"/>
                </a:solidFill>
                <a:latin typeface="Roboto Bold"/>
              </a:rPr>
              <a:t>MID-ATLANTIC</a:t>
            </a:r>
          </a:p>
        </p:txBody>
      </p:sp>
      <p:sp>
        <p:nvSpPr>
          <p:cNvPr name="TextBox 13" id="13"/>
          <p:cNvSpPr txBox="true"/>
          <p:nvPr/>
        </p:nvSpPr>
        <p:spPr>
          <a:xfrm rot="0">
            <a:off x="6375260" y="8744616"/>
            <a:ext cx="990195" cy="571494"/>
          </a:xfrm>
          <a:prstGeom prst="rect">
            <a:avLst/>
          </a:prstGeom>
        </p:spPr>
        <p:txBody>
          <a:bodyPr anchor="t" rtlCol="false" tIns="0" lIns="0" bIns="0" rIns="0">
            <a:spAutoFit/>
          </a:bodyPr>
          <a:lstStyle/>
          <a:p>
            <a:pPr algn="just">
              <a:lnSpc>
                <a:spcPts val="2300"/>
              </a:lnSpc>
            </a:pPr>
            <a:r>
              <a:rPr lang="en-US" sz="1666">
                <a:solidFill>
                  <a:srgbClr val="545454"/>
                </a:solidFill>
                <a:latin typeface="Roboto Bold"/>
              </a:rPr>
              <a:t>NORTH</a:t>
            </a:r>
          </a:p>
          <a:p>
            <a:pPr algn="just">
              <a:lnSpc>
                <a:spcPts val="2300"/>
              </a:lnSpc>
            </a:pPr>
            <a:r>
              <a:rPr lang="en-US" sz="1666">
                <a:solidFill>
                  <a:srgbClr val="545454"/>
                </a:solidFill>
                <a:latin typeface="Roboto Bold"/>
              </a:rPr>
              <a:t>WEST</a:t>
            </a:r>
          </a:p>
        </p:txBody>
      </p:sp>
      <p:sp>
        <p:nvSpPr>
          <p:cNvPr name="TextBox 14" id="14"/>
          <p:cNvSpPr txBox="true"/>
          <p:nvPr/>
        </p:nvSpPr>
        <p:spPr>
          <a:xfrm rot="0">
            <a:off x="8384119" y="8744616"/>
            <a:ext cx="1371376" cy="571494"/>
          </a:xfrm>
          <a:prstGeom prst="rect">
            <a:avLst/>
          </a:prstGeom>
        </p:spPr>
        <p:txBody>
          <a:bodyPr anchor="t" rtlCol="false" tIns="0" lIns="0" bIns="0" rIns="0">
            <a:spAutoFit/>
          </a:bodyPr>
          <a:lstStyle/>
          <a:p>
            <a:pPr algn="just">
              <a:lnSpc>
                <a:spcPts val="2300"/>
              </a:lnSpc>
            </a:pPr>
            <a:r>
              <a:rPr lang="en-US" sz="1666">
                <a:solidFill>
                  <a:srgbClr val="545454"/>
                </a:solidFill>
                <a:latin typeface="Roboto Bold"/>
              </a:rPr>
              <a:t>NORTHERN</a:t>
            </a:r>
          </a:p>
          <a:p>
            <a:pPr algn="just">
              <a:lnSpc>
                <a:spcPts val="2300"/>
              </a:lnSpc>
            </a:pPr>
            <a:r>
              <a:rPr lang="en-US" sz="1666">
                <a:solidFill>
                  <a:srgbClr val="545454"/>
                </a:solidFill>
                <a:latin typeface="Roboto Bold"/>
              </a:rPr>
              <a:t>CALIFORNIA</a:t>
            </a:r>
          </a:p>
        </p:txBody>
      </p:sp>
      <p:sp>
        <p:nvSpPr>
          <p:cNvPr name="TextBox 15" id="15"/>
          <p:cNvSpPr txBox="true"/>
          <p:nvPr/>
        </p:nvSpPr>
        <p:spPr>
          <a:xfrm rot="0">
            <a:off x="3531207" y="1357981"/>
            <a:ext cx="5156518" cy="1053460"/>
          </a:xfrm>
          <a:prstGeom prst="rect">
            <a:avLst/>
          </a:prstGeom>
        </p:spPr>
        <p:txBody>
          <a:bodyPr anchor="t" rtlCol="false" tIns="0" lIns="0" bIns="0" rIns="0">
            <a:spAutoFit/>
          </a:bodyPr>
          <a:lstStyle/>
          <a:p>
            <a:pPr algn="ctr">
              <a:lnSpc>
                <a:spcPts val="4900"/>
              </a:lnSpc>
            </a:pPr>
            <a:r>
              <a:rPr lang="en-US" sz="3500">
                <a:solidFill>
                  <a:srgbClr val="000000"/>
                </a:solidFill>
                <a:latin typeface="Canva Sans Bold"/>
              </a:rPr>
              <a:t>Highest Score in Cardio</a:t>
            </a:r>
          </a:p>
        </p:txBody>
      </p:sp>
      <p:pic>
        <p:nvPicPr>
          <p:cNvPr name="Picture 16" id="16"/>
          <p:cNvPicPr>
            <a:picLocks noChangeAspect="true"/>
          </p:cNvPicPr>
          <p:nvPr/>
        </p:nvPicPr>
        <p:blipFill>
          <a:blip r:embed="rId2">
            <a:alphaModFix amt="23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610891" y="-2905492"/>
            <a:ext cx="8960753" cy="8960753"/>
          </a:xfrm>
          <a:prstGeom prst="rect">
            <a:avLst/>
          </a:prstGeom>
        </p:spPr>
      </p:pic>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06" r="0" b="7706"/>
          <a:stretch>
            <a:fillRect/>
          </a:stretch>
        </p:blipFill>
        <p:spPr>
          <a:xfrm flipH="false" flipV="false">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028700" y="1028700"/>
            <a:ext cx="546184" cy="546184"/>
          </a:xfrm>
          <a:prstGeom prst="rect">
            <a:avLst/>
          </a:prstGeom>
        </p:spPr>
      </p:pic>
      <p:pic>
        <p:nvPicPr>
          <p:cNvPr name="Picture 4" id="4"/>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205735" y="1178928"/>
            <a:ext cx="192115" cy="245728"/>
          </a:xfrm>
          <a:prstGeom prst="rect">
            <a:avLst/>
          </a:prstGeom>
        </p:spPr>
      </p:pic>
      <p:sp>
        <p:nvSpPr>
          <p:cNvPr name="TextBox 5" id="5"/>
          <p:cNvSpPr txBox="true"/>
          <p:nvPr/>
        </p:nvSpPr>
        <p:spPr>
          <a:xfrm rot="0">
            <a:off x="1768950" y="1088432"/>
            <a:ext cx="1737382" cy="407670"/>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Bold"/>
              </a:rPr>
              <a:t>MUHAMMAD UMAIR SALIM</a:t>
            </a:r>
          </a:p>
        </p:txBody>
      </p:sp>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4923308" y="-1307292"/>
            <a:ext cx="4671984" cy="4671984"/>
          </a:xfrm>
          <a:prstGeom prst="rect">
            <a:avLst/>
          </a:prstGeom>
        </p:spPr>
      </p:pic>
      <p:sp>
        <p:nvSpPr>
          <p:cNvPr name="TextBox 7" id="7"/>
          <p:cNvSpPr txBox="true"/>
          <p:nvPr/>
        </p:nvSpPr>
        <p:spPr>
          <a:xfrm rot="0">
            <a:off x="2526091" y="3751666"/>
            <a:ext cx="13235817" cy="2067224"/>
          </a:xfrm>
          <a:prstGeom prst="rect">
            <a:avLst/>
          </a:prstGeom>
        </p:spPr>
        <p:txBody>
          <a:bodyPr anchor="t" rtlCol="false" tIns="0" lIns="0" bIns="0" rIns="0">
            <a:spAutoFit/>
          </a:bodyPr>
          <a:lstStyle/>
          <a:p>
            <a:pPr algn="ctr">
              <a:lnSpc>
                <a:spcPts val="15976"/>
              </a:lnSpc>
              <a:spcBef>
                <a:spcPct val="0"/>
              </a:spcBef>
            </a:pPr>
            <a:r>
              <a:rPr lang="en-US" sz="11411">
                <a:solidFill>
                  <a:srgbClr val="FFFFFF"/>
                </a:solidFill>
                <a:latin typeface="Poppins ExtraBold"/>
              </a:rPr>
              <a:t>Thank You</a:t>
            </a:r>
          </a:p>
        </p:txBody>
      </p:sp>
      <p:pic>
        <p:nvPicPr>
          <p:cNvPr name="Picture 8" id="8"/>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307292" y="6922308"/>
            <a:ext cx="4671984" cy="4671984"/>
          </a:xfrm>
          <a:prstGeom prst="rect">
            <a:avLst/>
          </a:prstGeom>
        </p:spPr>
      </p:pic>
      <p:pic>
        <p:nvPicPr>
          <p:cNvPr name="Picture 9" id="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2856594" y="1028700"/>
            <a:ext cx="1391836" cy="1391836"/>
          </a:xfrm>
          <a:prstGeom prst="rect">
            <a:avLst/>
          </a:prstGeom>
        </p:spPr>
      </p:pic>
      <p:pic>
        <p:nvPicPr>
          <p:cNvPr name="Picture 10" id="10"/>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5465163" y="3776299"/>
            <a:ext cx="593492" cy="593492"/>
          </a:xfrm>
          <a:prstGeom prst="rect">
            <a:avLst/>
          </a:prstGeom>
        </p:spPr>
      </p:pic>
      <p:pic>
        <p:nvPicPr>
          <p:cNvPr name="Picture 11" id="11"/>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4039570" y="7866464"/>
            <a:ext cx="1391836" cy="1391836"/>
          </a:xfrm>
          <a:prstGeom prst="rect">
            <a:avLst/>
          </a:prstGeom>
        </p:spPr>
      </p:pic>
      <p:pic>
        <p:nvPicPr>
          <p:cNvPr name="Picture 12" id="1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229345" y="5917209"/>
            <a:ext cx="593492" cy="59349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DAFh9Flp0sQ</dc:identifier>
  <dcterms:modified xsi:type="dcterms:W3CDTF">2011-08-01T06:04:30Z</dcterms:modified>
  <cp:revision>1</cp:revision>
  <dc:title>Data Analysis</dc:title>
</cp:coreProperties>
</file>

<file path=docProps/thumbnail.jpeg>
</file>